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82" r:id="rId1"/>
  </p:sldMasterIdLst>
  <p:notesMasterIdLst>
    <p:notesMasterId r:id="rId91"/>
  </p:notesMasterIdLst>
  <p:handoutMasterIdLst>
    <p:handoutMasterId r:id="rId92"/>
  </p:handoutMasterIdLst>
  <p:sldIdLst>
    <p:sldId id="589" r:id="rId2"/>
    <p:sldId id="604" r:id="rId3"/>
    <p:sldId id="605" r:id="rId4"/>
    <p:sldId id="606" r:id="rId5"/>
    <p:sldId id="637" r:id="rId6"/>
    <p:sldId id="607" r:id="rId7"/>
    <p:sldId id="608" r:id="rId8"/>
    <p:sldId id="609" r:id="rId9"/>
    <p:sldId id="611" r:id="rId10"/>
    <p:sldId id="640" r:id="rId11"/>
    <p:sldId id="612" r:id="rId12"/>
    <p:sldId id="545" r:id="rId13"/>
    <p:sldId id="631" r:id="rId14"/>
    <p:sldId id="630" r:id="rId15"/>
    <p:sldId id="546" r:id="rId16"/>
    <p:sldId id="581" r:id="rId17"/>
    <p:sldId id="632" r:id="rId18"/>
    <p:sldId id="547" r:id="rId19"/>
    <p:sldId id="629" r:id="rId20"/>
    <p:sldId id="548" r:id="rId21"/>
    <p:sldId id="636" r:id="rId22"/>
    <p:sldId id="619" r:id="rId23"/>
    <p:sldId id="620" r:id="rId24"/>
    <p:sldId id="621" r:id="rId25"/>
    <p:sldId id="622" r:id="rId26"/>
    <p:sldId id="623" r:id="rId27"/>
    <p:sldId id="624" r:id="rId28"/>
    <p:sldId id="625" r:id="rId29"/>
    <p:sldId id="626" r:id="rId30"/>
    <p:sldId id="633" r:id="rId31"/>
    <p:sldId id="634" r:id="rId32"/>
    <p:sldId id="635" r:id="rId33"/>
    <p:sldId id="554" r:id="rId34"/>
    <p:sldId id="555" r:id="rId35"/>
    <p:sldId id="556" r:id="rId36"/>
    <p:sldId id="557" r:id="rId37"/>
    <p:sldId id="603" r:id="rId38"/>
    <p:sldId id="558" r:id="rId39"/>
    <p:sldId id="602" r:id="rId40"/>
    <p:sldId id="559" r:id="rId41"/>
    <p:sldId id="601" r:id="rId42"/>
    <p:sldId id="583" r:id="rId43"/>
    <p:sldId id="600" r:id="rId44"/>
    <p:sldId id="596" r:id="rId45"/>
    <p:sldId id="553" r:id="rId46"/>
    <p:sldId id="562" r:id="rId47"/>
    <p:sldId id="549" r:id="rId48"/>
    <p:sldId id="618" r:id="rId49"/>
    <p:sldId id="550" r:id="rId50"/>
    <p:sldId id="578" r:id="rId51"/>
    <p:sldId id="551" r:id="rId52"/>
    <p:sldId id="552" r:id="rId53"/>
    <p:sldId id="584" r:id="rId54"/>
    <p:sldId id="561" r:id="rId55"/>
    <p:sldId id="590" r:id="rId56"/>
    <p:sldId id="628" r:id="rId57"/>
    <p:sldId id="570" r:id="rId58"/>
    <p:sldId id="585" r:id="rId59"/>
    <p:sldId id="586" r:id="rId60"/>
    <p:sldId id="587" r:id="rId61"/>
    <p:sldId id="588" r:id="rId62"/>
    <p:sldId id="542" r:id="rId63"/>
    <p:sldId id="597" r:id="rId64"/>
    <p:sldId id="543" r:id="rId65"/>
    <p:sldId id="544" r:id="rId66"/>
    <p:sldId id="598" r:id="rId67"/>
    <p:sldId id="613" r:id="rId68"/>
    <p:sldId id="563" r:id="rId69"/>
    <p:sldId id="599" r:id="rId70"/>
    <p:sldId id="639" r:id="rId71"/>
    <p:sldId id="614" r:id="rId72"/>
    <p:sldId id="564" r:id="rId73"/>
    <p:sldId id="565" r:id="rId74"/>
    <p:sldId id="540" r:id="rId75"/>
    <p:sldId id="615" r:id="rId76"/>
    <p:sldId id="616" r:id="rId77"/>
    <p:sldId id="566" r:id="rId78"/>
    <p:sldId id="595" r:id="rId79"/>
    <p:sldId id="641" r:id="rId80"/>
    <p:sldId id="594" r:id="rId81"/>
    <p:sldId id="591" r:id="rId82"/>
    <p:sldId id="592" r:id="rId83"/>
    <p:sldId id="593" r:id="rId84"/>
    <p:sldId id="541" r:id="rId85"/>
    <p:sldId id="638" r:id="rId86"/>
    <p:sldId id="567" r:id="rId87"/>
    <p:sldId id="483" r:id="rId88"/>
    <p:sldId id="568" r:id="rId89"/>
    <p:sldId id="569" r:id="rId90"/>
  </p:sldIdLst>
  <p:sldSz cx="9144000" cy="6858000" type="letter"/>
  <p:notesSz cx="7010400" cy="93726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496">
          <p15:clr>
            <a:srgbClr val="A4A3A4"/>
          </p15:clr>
        </p15:guide>
        <p15:guide id="2" orient="horz" pos="960">
          <p15:clr>
            <a:srgbClr val="A4A3A4"/>
          </p15:clr>
        </p15:guide>
        <p15:guide id="3" pos="2880">
          <p15:clr>
            <a:srgbClr val="A4A3A4"/>
          </p15:clr>
        </p15:guide>
        <p15:guide id="4" pos="3304">
          <p15:clr>
            <a:srgbClr val="A4A3A4"/>
          </p15:clr>
        </p15:guide>
        <p15:guide id="5" pos="5312">
          <p15:clr>
            <a:srgbClr val="A4A3A4"/>
          </p15:clr>
        </p15:guide>
      </p15:sldGuideLst>
    </p:ext>
    <p:ext uri="{2D200454-40CA-4A62-9FC3-DE9A4176ACB9}">
      <p15:notesGuideLst xmlns:p15="http://schemas.microsoft.com/office/powerpoint/2012/main">
        <p15:guide id="1" orient="horz" pos="2952"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ringer, Nicole" initials="SN"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53B"/>
    <a:srgbClr val="11660C"/>
    <a:srgbClr val="99FF33"/>
    <a:srgbClr val="FFCC66"/>
    <a:srgbClr val="CC99FF"/>
    <a:srgbClr val="CC66FF"/>
    <a:srgbClr val="FF99FF"/>
    <a:srgbClr val="99CCFF"/>
    <a:srgbClr val="FFFFCC"/>
    <a:srgbClr val="5007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779" autoAdjust="0"/>
    <p:restoredTop sz="69449" autoAdjust="0"/>
  </p:normalViewPr>
  <p:slideViewPr>
    <p:cSldViewPr snapToGrid="0">
      <p:cViewPr varScale="1">
        <p:scale>
          <a:sx n="50" d="100"/>
          <a:sy n="50" d="100"/>
        </p:scale>
        <p:origin x="1452" y="60"/>
      </p:cViewPr>
      <p:guideLst>
        <p:guide orient="horz" pos="2496"/>
        <p:guide orient="horz" pos="960"/>
        <p:guide pos="2880"/>
        <p:guide pos="3304"/>
        <p:guide pos="5312"/>
      </p:guideLst>
    </p:cSldViewPr>
  </p:slideViewPr>
  <p:outlineViewPr>
    <p:cViewPr>
      <p:scale>
        <a:sx n="33" d="100"/>
        <a:sy n="33" d="100"/>
      </p:scale>
      <p:origin x="0" y="-34332"/>
    </p:cViewPr>
  </p:outlineViewPr>
  <p:notesTextViewPr>
    <p:cViewPr>
      <p:scale>
        <a:sx n="100" d="100"/>
        <a:sy n="100" d="100"/>
      </p:scale>
      <p:origin x="0" y="0"/>
    </p:cViewPr>
  </p:notesTextViewPr>
  <p:sorterViewPr>
    <p:cViewPr>
      <p:scale>
        <a:sx n="70" d="100"/>
        <a:sy n="70" d="100"/>
      </p:scale>
      <p:origin x="0" y="3282"/>
    </p:cViewPr>
  </p:sorterViewPr>
  <p:notesViewPr>
    <p:cSldViewPr snapToGrid="0">
      <p:cViewPr varScale="1">
        <p:scale>
          <a:sx n="84" d="100"/>
          <a:sy n="84" d="100"/>
        </p:scale>
        <p:origin x="3792" y="84"/>
      </p:cViewPr>
      <p:guideLst>
        <p:guide orient="horz" pos="2952"/>
        <p:guide pos="2208"/>
      </p:guideLst>
    </p:cSldViewPr>
  </p:notesViewPr>
  <p:gridSpacing cx="45720" cy="4572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1" y="5"/>
            <a:ext cx="3036218" cy="467180"/>
          </a:xfrm>
          <a:prstGeom prst="rect">
            <a:avLst/>
          </a:prstGeom>
          <a:noFill/>
          <a:ln w="9525">
            <a:noFill/>
            <a:miter lim="800000"/>
            <a:headEnd/>
            <a:tailEnd/>
          </a:ln>
          <a:effectLst/>
        </p:spPr>
        <p:txBody>
          <a:bodyPr vert="horz" wrap="square" lIns="93587" tIns="46794" rIns="93587" bIns="46794" numCol="1" anchor="t" anchorCtr="0" compatLnSpc="1">
            <a:prstTxWarp prst="textNoShape">
              <a:avLst/>
            </a:prstTxWarp>
          </a:bodyPr>
          <a:lstStyle>
            <a:lvl1pPr defTabSz="935216">
              <a:defRPr sz="1000">
                <a:latin typeface="Arial" charset="0"/>
                <a:ea typeface="+mn-ea"/>
                <a:cs typeface="+mn-cs"/>
              </a:defRPr>
            </a:lvl1pPr>
          </a:lstStyle>
          <a:p>
            <a:pPr>
              <a:defRPr/>
            </a:pPr>
            <a:endParaRPr lang="en-US"/>
          </a:p>
        </p:txBody>
      </p:sp>
      <p:sp>
        <p:nvSpPr>
          <p:cNvPr id="100355" name="Rectangle 3"/>
          <p:cNvSpPr>
            <a:spLocks noGrp="1" noChangeArrowheads="1"/>
          </p:cNvSpPr>
          <p:nvPr>
            <p:ph type="dt" sz="quarter" idx="1"/>
          </p:nvPr>
        </p:nvSpPr>
        <p:spPr bwMode="auto">
          <a:xfrm>
            <a:off x="3972560" y="5"/>
            <a:ext cx="3036218" cy="467180"/>
          </a:xfrm>
          <a:prstGeom prst="rect">
            <a:avLst/>
          </a:prstGeom>
          <a:noFill/>
          <a:ln w="9525">
            <a:noFill/>
            <a:miter lim="800000"/>
            <a:headEnd/>
            <a:tailEnd/>
          </a:ln>
          <a:effectLst/>
        </p:spPr>
        <p:txBody>
          <a:bodyPr vert="horz" wrap="square" lIns="93587" tIns="46794" rIns="93587" bIns="46794" numCol="1" anchor="t" anchorCtr="0" compatLnSpc="1">
            <a:prstTxWarp prst="textNoShape">
              <a:avLst/>
            </a:prstTxWarp>
          </a:bodyPr>
          <a:lstStyle>
            <a:lvl1pPr algn="r" defTabSz="935216">
              <a:defRPr sz="1000">
                <a:latin typeface="Arial" charset="0"/>
                <a:ea typeface="+mn-ea"/>
                <a:cs typeface="+mn-cs"/>
              </a:defRPr>
            </a:lvl1pPr>
          </a:lstStyle>
          <a:p>
            <a:pPr>
              <a:defRPr/>
            </a:pPr>
            <a:endParaRPr lang="en-US"/>
          </a:p>
        </p:txBody>
      </p:sp>
      <p:sp>
        <p:nvSpPr>
          <p:cNvPr id="100356" name="Rectangle 4"/>
          <p:cNvSpPr>
            <a:spLocks noGrp="1" noChangeArrowheads="1"/>
          </p:cNvSpPr>
          <p:nvPr>
            <p:ph type="ftr" sz="quarter" idx="2"/>
          </p:nvPr>
        </p:nvSpPr>
        <p:spPr bwMode="auto">
          <a:xfrm>
            <a:off x="5" y="8902199"/>
            <a:ext cx="3289371" cy="468792"/>
          </a:xfrm>
          <a:prstGeom prst="rect">
            <a:avLst/>
          </a:prstGeom>
          <a:noFill/>
          <a:ln w="9525">
            <a:noFill/>
            <a:miter lim="800000"/>
            <a:headEnd/>
            <a:tailEnd/>
          </a:ln>
          <a:effectLst/>
        </p:spPr>
        <p:txBody>
          <a:bodyPr vert="horz" wrap="square" lIns="93587" tIns="46794" rIns="93587" bIns="46794" numCol="1" anchor="ctr" anchorCtr="0" compatLnSpc="1">
            <a:prstTxWarp prst="textNoShape">
              <a:avLst/>
            </a:prstTxWarp>
          </a:bodyPr>
          <a:lstStyle>
            <a:lvl1pPr defTabSz="934522">
              <a:defRPr sz="1000">
                <a:ea typeface="ＭＳ Ｐゴシック" pitchFamily="-110" charset="-128"/>
                <a:cs typeface="+mn-cs"/>
              </a:defRPr>
            </a:lvl1pPr>
          </a:lstStyle>
          <a:p>
            <a:pPr>
              <a:defRPr/>
            </a:pPr>
            <a:r>
              <a:rPr lang="en-US" dirty="0" smtClean="0"/>
              <a:t>© </a:t>
            </a:r>
            <a:r>
              <a:rPr lang="en-US" dirty="0"/>
              <a:t>Michigan State University Board of Trustees </a:t>
            </a:r>
          </a:p>
        </p:txBody>
      </p:sp>
      <p:sp>
        <p:nvSpPr>
          <p:cNvPr id="100357" name="Rectangle 5"/>
          <p:cNvSpPr>
            <a:spLocks noGrp="1" noChangeArrowheads="1"/>
          </p:cNvSpPr>
          <p:nvPr>
            <p:ph type="sldNum" sz="quarter" idx="3"/>
          </p:nvPr>
        </p:nvSpPr>
        <p:spPr bwMode="auto">
          <a:xfrm>
            <a:off x="3972560" y="8902199"/>
            <a:ext cx="3036218" cy="468792"/>
          </a:xfrm>
          <a:prstGeom prst="rect">
            <a:avLst/>
          </a:prstGeom>
          <a:noFill/>
          <a:ln w="9525">
            <a:noFill/>
            <a:miter lim="800000"/>
            <a:headEnd/>
            <a:tailEnd/>
          </a:ln>
          <a:effectLst/>
        </p:spPr>
        <p:txBody>
          <a:bodyPr vert="horz" wrap="square" lIns="93587" tIns="46794" rIns="93587" bIns="46794" numCol="1" anchor="ctr" anchorCtr="0" compatLnSpc="1">
            <a:prstTxWarp prst="textNoShape">
              <a:avLst/>
            </a:prstTxWarp>
          </a:bodyPr>
          <a:lstStyle>
            <a:lvl1pPr algn="r" defTabSz="934522">
              <a:defRPr sz="1000">
                <a:ea typeface="ＭＳ Ｐゴシック" pitchFamily="-110" charset="-128"/>
                <a:cs typeface="+mn-cs"/>
              </a:defRPr>
            </a:lvl1pPr>
          </a:lstStyle>
          <a:p>
            <a:pPr>
              <a:defRPr/>
            </a:pPr>
            <a:fld id="{E918C980-E22D-4C04-A162-9DCC149BE204}" type="slidenum">
              <a:rPr lang="en-US"/>
              <a:pPr>
                <a:defRPr/>
              </a:pPr>
              <a:t>‹#›</a:t>
            </a:fld>
            <a:endParaRPr lang="en-US"/>
          </a:p>
        </p:txBody>
      </p:sp>
    </p:spTree>
    <p:extLst>
      <p:ext uri="{BB962C8B-B14F-4D97-AF65-F5344CB8AC3E}">
        <p14:creationId xmlns:p14="http://schemas.microsoft.com/office/powerpoint/2010/main" val="311544405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 y="5"/>
            <a:ext cx="3036218" cy="467180"/>
          </a:xfrm>
          <a:prstGeom prst="rect">
            <a:avLst/>
          </a:prstGeom>
          <a:noFill/>
          <a:ln w="9525">
            <a:noFill/>
            <a:miter lim="800000"/>
            <a:headEnd/>
            <a:tailEnd/>
          </a:ln>
          <a:effectLst/>
        </p:spPr>
        <p:txBody>
          <a:bodyPr vert="horz" wrap="square" lIns="93587" tIns="46794" rIns="93587" bIns="46794" numCol="1" anchor="t" anchorCtr="0" compatLnSpc="1">
            <a:prstTxWarp prst="textNoShape">
              <a:avLst/>
            </a:prstTxWarp>
          </a:bodyPr>
          <a:lstStyle>
            <a:lvl1pPr defTabSz="935216">
              <a:defRPr sz="1200">
                <a:latin typeface="Arial" charset="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972560" y="5"/>
            <a:ext cx="3036218" cy="467180"/>
          </a:xfrm>
          <a:prstGeom prst="rect">
            <a:avLst/>
          </a:prstGeom>
          <a:noFill/>
          <a:ln w="9525">
            <a:noFill/>
            <a:miter lim="800000"/>
            <a:headEnd/>
            <a:tailEnd/>
          </a:ln>
          <a:effectLst/>
        </p:spPr>
        <p:txBody>
          <a:bodyPr vert="horz" wrap="square" lIns="93587" tIns="46794" rIns="93587" bIns="46794" numCol="1" anchor="t" anchorCtr="0" compatLnSpc="1">
            <a:prstTxWarp prst="textNoShape">
              <a:avLst/>
            </a:prstTxWarp>
          </a:bodyPr>
          <a:lstStyle>
            <a:lvl1pPr algn="r" defTabSz="935216">
              <a:defRPr sz="1200">
                <a:latin typeface="Arial" charset="0"/>
                <a:ea typeface="+mn-ea"/>
                <a:cs typeface="+mn-cs"/>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62050" y="701675"/>
            <a:ext cx="4689475" cy="35179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701040" y="4452713"/>
            <a:ext cx="5608320" cy="4215898"/>
          </a:xfrm>
          <a:prstGeom prst="rect">
            <a:avLst/>
          </a:prstGeom>
          <a:noFill/>
          <a:ln w="9525">
            <a:noFill/>
            <a:miter lim="800000"/>
            <a:headEnd/>
            <a:tailEnd/>
          </a:ln>
          <a:effectLst/>
        </p:spPr>
        <p:txBody>
          <a:bodyPr vert="horz" wrap="square" lIns="93587" tIns="46794" rIns="93587" bIns="4679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1" y="8902199"/>
            <a:ext cx="3036218" cy="468792"/>
          </a:xfrm>
          <a:prstGeom prst="rect">
            <a:avLst/>
          </a:prstGeom>
          <a:noFill/>
          <a:ln w="9525">
            <a:noFill/>
            <a:miter lim="800000"/>
            <a:headEnd/>
            <a:tailEnd/>
          </a:ln>
          <a:effectLst/>
        </p:spPr>
        <p:txBody>
          <a:bodyPr vert="horz" wrap="square" lIns="93587" tIns="46794" rIns="93587" bIns="46794" numCol="1" anchor="b" anchorCtr="0" compatLnSpc="1">
            <a:prstTxWarp prst="textNoShape">
              <a:avLst/>
            </a:prstTxWarp>
          </a:bodyPr>
          <a:lstStyle>
            <a:lvl1pPr defTabSz="934522">
              <a:defRPr sz="1200">
                <a:ea typeface="ＭＳ Ｐゴシック" pitchFamily="-110" charset="-128"/>
                <a:cs typeface="+mn-cs"/>
              </a:defRPr>
            </a:lvl1pPr>
          </a:lstStyle>
          <a:p>
            <a:pPr>
              <a:defRPr/>
            </a:pPr>
            <a:r>
              <a:rPr lang="en-US" dirty="0" smtClean="0"/>
              <a:t>© Michigan State University Board of Trustees </a:t>
            </a:r>
            <a:endParaRPr lang="en-US" dirty="0"/>
          </a:p>
        </p:txBody>
      </p:sp>
      <p:sp>
        <p:nvSpPr>
          <p:cNvPr id="15367" name="Rectangle 7"/>
          <p:cNvSpPr>
            <a:spLocks noGrp="1" noChangeArrowheads="1"/>
          </p:cNvSpPr>
          <p:nvPr>
            <p:ph type="sldNum" sz="quarter" idx="5"/>
          </p:nvPr>
        </p:nvSpPr>
        <p:spPr bwMode="auto">
          <a:xfrm>
            <a:off x="3972560" y="8902199"/>
            <a:ext cx="3036218" cy="468792"/>
          </a:xfrm>
          <a:prstGeom prst="rect">
            <a:avLst/>
          </a:prstGeom>
          <a:noFill/>
          <a:ln w="9525">
            <a:noFill/>
            <a:miter lim="800000"/>
            <a:headEnd/>
            <a:tailEnd/>
          </a:ln>
          <a:effectLst/>
        </p:spPr>
        <p:txBody>
          <a:bodyPr vert="horz" wrap="square" lIns="93587" tIns="46794" rIns="93587" bIns="46794" numCol="1" anchor="b" anchorCtr="0" compatLnSpc="1">
            <a:prstTxWarp prst="textNoShape">
              <a:avLst/>
            </a:prstTxWarp>
          </a:bodyPr>
          <a:lstStyle>
            <a:lvl1pPr algn="r" defTabSz="934522">
              <a:defRPr sz="1200">
                <a:ea typeface="ＭＳ Ｐゴシック" pitchFamily="-110" charset="-128"/>
                <a:cs typeface="+mn-cs"/>
              </a:defRPr>
            </a:lvl1pPr>
          </a:lstStyle>
          <a:p>
            <a:pPr>
              <a:defRPr/>
            </a:pPr>
            <a:fld id="{8DC26D13-B4F5-4FD4-A7F0-D0B5131E1C60}" type="slidenum">
              <a:rPr lang="en-US"/>
              <a:pPr>
                <a:defRPr/>
              </a:pPr>
              <a:t>‹#›</a:t>
            </a:fld>
            <a:endParaRPr lang="en-US"/>
          </a:p>
        </p:txBody>
      </p:sp>
    </p:spTree>
    <p:extLst>
      <p:ext uri="{BB962C8B-B14F-4D97-AF65-F5344CB8AC3E}">
        <p14:creationId xmlns:p14="http://schemas.microsoft.com/office/powerpoint/2010/main" val="143667228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an image</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2</a:t>
            </a:fld>
            <a:endParaRPr lang="en-US" dirty="0"/>
          </a:p>
        </p:txBody>
      </p:sp>
    </p:spTree>
    <p:extLst>
      <p:ext uri="{BB962C8B-B14F-4D97-AF65-F5344CB8AC3E}">
        <p14:creationId xmlns:p14="http://schemas.microsoft.com/office/powerpoint/2010/main" val="2515560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http://startline-running-store.myshopify.com/</a:t>
            </a:r>
          </a:p>
          <a:p>
            <a:endParaRPr lang="en-US" dirty="0" smtClean="0"/>
          </a:p>
          <a:p>
            <a:r>
              <a:rPr lang="en-US" dirty="0" smtClean="0"/>
              <a:t>Randy reminded us yesterday of that Talking Heads song….YOU</a:t>
            </a:r>
            <a:r>
              <a:rPr lang="en-US" baseline="0" dirty="0" smtClean="0"/>
              <a:t> MAY FIND YOURSELF….</a:t>
            </a:r>
            <a:endParaRPr lang="en-US" dirty="0"/>
          </a:p>
        </p:txBody>
      </p:sp>
      <p:sp>
        <p:nvSpPr>
          <p:cNvPr id="4" name="Footer Placeholder 3"/>
          <p:cNvSpPr>
            <a:spLocks noGrp="1"/>
          </p:cNvSpPr>
          <p:nvPr>
            <p:ph type="ftr" sz="quarter" idx="10"/>
          </p:nvPr>
        </p:nvSpPr>
        <p:spPr/>
        <p:txBody>
          <a:bodyPr/>
          <a:lstStyle/>
          <a:p>
            <a:pPr>
              <a:defRPr/>
            </a:pPr>
            <a:r>
              <a:rPr lang="en-US" smtClean="0"/>
              <a:t>© 2015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15</a:t>
            </a:fld>
            <a:endParaRPr lang="en-US"/>
          </a:p>
        </p:txBody>
      </p:sp>
    </p:spTree>
    <p:extLst>
      <p:ext uri="{BB962C8B-B14F-4D97-AF65-F5344CB8AC3E}">
        <p14:creationId xmlns:p14="http://schemas.microsoft.com/office/powerpoint/2010/main" val="933295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do</a:t>
            </a:r>
            <a:r>
              <a:rPr lang="en-US" baseline="0" dirty="0" smtClean="0"/>
              <a:t> not, cannot, or are not linking your community engaged work to foundational scholarship (even as a retro-fit), it’s difficult to call it SCHOLARSHIP….it’s more like flying by the seat of your pants. It’ll be difficult to publish.</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17</a:t>
            </a:fld>
            <a:endParaRPr lang="en-US"/>
          </a:p>
        </p:txBody>
      </p:sp>
    </p:spTree>
    <p:extLst>
      <p:ext uri="{BB962C8B-B14F-4D97-AF65-F5344CB8AC3E}">
        <p14:creationId xmlns:p14="http://schemas.microsoft.com/office/powerpoint/2010/main" val="2301288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 2015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18</a:t>
            </a:fld>
            <a:endParaRPr lang="en-US"/>
          </a:p>
        </p:txBody>
      </p:sp>
    </p:spTree>
    <p:extLst>
      <p:ext uri="{BB962C8B-B14F-4D97-AF65-F5344CB8AC3E}">
        <p14:creationId xmlns:p14="http://schemas.microsoft.com/office/powerpoint/2010/main" val="1504711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 2015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20</a:t>
            </a:fld>
            <a:endParaRPr lang="en-US"/>
          </a:p>
        </p:txBody>
      </p:sp>
    </p:spTree>
    <p:extLst>
      <p:ext uri="{BB962C8B-B14F-4D97-AF65-F5344CB8AC3E}">
        <p14:creationId xmlns:p14="http://schemas.microsoft.com/office/powerpoint/2010/main" val="1480504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Note: Abacus is accessible.</a:t>
            </a:r>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22</a:t>
            </a:fld>
            <a:endParaRPr lang="en-US" dirty="0"/>
          </a:p>
        </p:txBody>
      </p:sp>
    </p:spTree>
    <p:extLst>
      <p:ext uri="{BB962C8B-B14F-4D97-AF65-F5344CB8AC3E}">
        <p14:creationId xmlns:p14="http://schemas.microsoft.com/office/powerpoint/2010/main" val="492146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23</a:t>
            </a:fld>
            <a:endParaRPr lang="en-US" dirty="0"/>
          </a:p>
        </p:txBody>
      </p:sp>
    </p:spTree>
    <p:extLst>
      <p:ext uri="{BB962C8B-B14F-4D97-AF65-F5344CB8AC3E}">
        <p14:creationId xmlns:p14="http://schemas.microsoft.com/office/powerpoint/2010/main" val="688541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the stages do not always progress</a:t>
            </a:r>
            <a:r>
              <a:rPr lang="en-US" baseline="0" dirty="0" smtClean="0"/>
              <a:t> linearly statement go here? I’m thinking it could be deleted here &amp; mentioned on the </a:t>
            </a:r>
            <a:r>
              <a:rPr lang="en-US" baseline="0" dirty="0" err="1" smtClean="0"/>
              <a:t>Cavaeat’s</a:t>
            </a:r>
            <a:r>
              <a:rPr lang="en-US" baseline="0" dirty="0" smtClean="0"/>
              <a:t> slide later one.</a:t>
            </a:r>
          </a:p>
          <a:p>
            <a:r>
              <a:rPr lang="en-US" baseline="0" dirty="0" smtClean="0"/>
              <a:t>That would make for a cleaner lead in to the next three slides.</a:t>
            </a:r>
          </a:p>
          <a:p>
            <a:endParaRPr lang="en-US" baseline="0" dirty="0" smtClean="0"/>
          </a:p>
          <a:p>
            <a:r>
              <a:rPr lang="en-US" baseline="0" dirty="0" smtClean="0"/>
              <a:t>Note: Abacus Tool is Accessible.</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24</a:t>
            </a:fld>
            <a:endParaRPr lang="en-US" dirty="0"/>
          </a:p>
        </p:txBody>
      </p:sp>
    </p:spTree>
    <p:extLst>
      <p:ext uri="{BB962C8B-B14F-4D97-AF65-F5344CB8AC3E}">
        <p14:creationId xmlns:p14="http://schemas.microsoft.com/office/powerpoint/2010/main" val="2571720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HANDOUTS:  One</a:t>
            </a:r>
            <a:r>
              <a:rPr lang="en-US" baseline="0" dirty="0" smtClean="0"/>
              <a:t> for most types of CES.  We still need a good template for CE creative activities and other examples for CE Service and Practice.</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25</a:t>
            </a:fld>
            <a:endParaRPr lang="en-US" dirty="0"/>
          </a:p>
        </p:txBody>
      </p:sp>
    </p:spTree>
    <p:extLst>
      <p:ext uri="{BB962C8B-B14F-4D97-AF65-F5344CB8AC3E}">
        <p14:creationId xmlns:p14="http://schemas.microsoft.com/office/powerpoint/2010/main" val="2253765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26</a:t>
            </a:fld>
            <a:endParaRPr lang="en-US" dirty="0"/>
          </a:p>
        </p:txBody>
      </p:sp>
    </p:spTree>
    <p:extLst>
      <p:ext uri="{BB962C8B-B14F-4D97-AF65-F5344CB8AC3E}">
        <p14:creationId xmlns:p14="http://schemas.microsoft.com/office/powerpoint/2010/main" val="57557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27</a:t>
            </a:fld>
            <a:endParaRPr lang="en-US" dirty="0"/>
          </a:p>
        </p:txBody>
      </p:sp>
    </p:spTree>
    <p:extLst>
      <p:ext uri="{BB962C8B-B14F-4D97-AF65-F5344CB8AC3E}">
        <p14:creationId xmlns:p14="http://schemas.microsoft.com/office/powerpoint/2010/main" val="3574141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Illustration</a:t>
            </a:r>
            <a:r>
              <a:rPr lang="en-US" baseline="0" dirty="0" smtClean="0"/>
              <a:t> by: Luc </a:t>
            </a:r>
            <a:r>
              <a:rPr lang="en-US" baseline="0" dirty="0" err="1" smtClean="0"/>
              <a:t>Melanson</a:t>
            </a:r>
            <a:r>
              <a:rPr lang="en-US" baseline="0" dirty="0" smtClean="0"/>
              <a:t> in the </a:t>
            </a:r>
            <a:r>
              <a:rPr lang="en-US" baseline="0" dirty="0" err="1" smtClean="0"/>
              <a:t>Timonty</a:t>
            </a:r>
            <a:r>
              <a:rPr lang="en-US" baseline="0" dirty="0" smtClean="0"/>
              <a:t> D. Wilson book review for the New York Times March 9, 2012.</a:t>
            </a:r>
          </a:p>
          <a:p>
            <a:r>
              <a:rPr lang="en-US" baseline="0" dirty="0" smtClean="0"/>
              <a:t>http://www.nytimes.com/2012/03/11/books/review/the-power-of-habit-by-charles-duhigg.html</a:t>
            </a:r>
          </a:p>
          <a:p>
            <a:endParaRPr lang="en-US" baseline="0" dirty="0" smtClean="0"/>
          </a:p>
          <a:p>
            <a:r>
              <a:rPr lang="en-US" baseline="0" dirty="0" smtClean="0"/>
              <a:t>Found at: http://www.nytimes.com/2012/03/11/books/review/the-power-of-habit-by-charles-duhigg.html</a:t>
            </a:r>
          </a:p>
          <a:p>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4</a:t>
            </a:fld>
            <a:endParaRPr lang="en-US" dirty="0"/>
          </a:p>
        </p:txBody>
      </p:sp>
    </p:spTree>
    <p:extLst>
      <p:ext uri="{BB962C8B-B14F-4D97-AF65-F5344CB8AC3E}">
        <p14:creationId xmlns:p14="http://schemas.microsoft.com/office/powerpoint/2010/main" val="1098803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Note: Abacus tool is accessible</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28</a:t>
            </a:fld>
            <a:endParaRPr lang="en-US" dirty="0"/>
          </a:p>
        </p:txBody>
      </p:sp>
    </p:spTree>
    <p:extLst>
      <p:ext uri="{BB962C8B-B14F-4D97-AF65-F5344CB8AC3E}">
        <p14:creationId xmlns:p14="http://schemas.microsoft.com/office/powerpoint/2010/main" val="3901463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Abacus is accessible.</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29</a:t>
            </a:fld>
            <a:endParaRPr lang="en-US" dirty="0"/>
          </a:p>
        </p:txBody>
      </p:sp>
    </p:spTree>
    <p:extLst>
      <p:ext uri="{BB962C8B-B14F-4D97-AF65-F5344CB8AC3E}">
        <p14:creationId xmlns:p14="http://schemas.microsoft.com/office/powerpoint/2010/main" val="2947236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30</a:t>
            </a:fld>
            <a:endParaRPr lang="en-US" dirty="0"/>
          </a:p>
        </p:txBody>
      </p:sp>
    </p:spTree>
    <p:extLst>
      <p:ext uri="{BB962C8B-B14F-4D97-AF65-F5344CB8AC3E}">
        <p14:creationId xmlns:p14="http://schemas.microsoft.com/office/powerpoint/2010/main" val="2895833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31</a:t>
            </a:fld>
            <a:endParaRPr lang="en-US" dirty="0"/>
          </a:p>
        </p:txBody>
      </p:sp>
    </p:spTree>
    <p:extLst>
      <p:ext uri="{BB962C8B-B14F-4D97-AF65-F5344CB8AC3E}">
        <p14:creationId xmlns:p14="http://schemas.microsoft.com/office/powerpoint/2010/main" val="709021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  If all</a:t>
            </a:r>
            <a:r>
              <a:rPr lang="en-US" baseline="0" dirty="0" smtClean="0"/>
              <a:t> of the beads are on the university side of the abacus….what does that mean?</a:t>
            </a:r>
          </a:p>
          <a:p>
            <a:endParaRPr lang="en-US" baseline="0" dirty="0" smtClean="0"/>
          </a:p>
          <a:p>
            <a:r>
              <a:rPr lang="en-US" baseline="0" dirty="0" smtClean="0"/>
              <a:t>You won’t get into CES4Health</a:t>
            </a:r>
          </a:p>
          <a:p>
            <a:r>
              <a:rPr lang="en-US" baseline="0" dirty="0" smtClean="0"/>
              <a:t>You are likely NOT doing community-engaged scholarship!!!</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32</a:t>
            </a:fld>
            <a:endParaRPr lang="en-US"/>
          </a:p>
        </p:txBody>
      </p:sp>
    </p:spTree>
    <p:extLst>
      <p:ext uri="{BB962C8B-B14F-4D97-AF65-F5344CB8AC3E}">
        <p14:creationId xmlns:p14="http://schemas.microsoft.com/office/powerpoint/2010/main" val="2458971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 Notes:</a:t>
            </a:r>
          </a:p>
          <a:p>
            <a:endParaRPr lang="en-US" dirty="0" smtClean="0"/>
          </a:p>
          <a:p>
            <a:r>
              <a:rPr lang="en-US" dirty="0" smtClean="0"/>
              <a:t>Least publishable unit (LPU)</a:t>
            </a:r>
          </a:p>
          <a:p>
            <a:pPr lvl="1"/>
            <a:r>
              <a:rPr lang="en-US" dirty="0" smtClean="0"/>
              <a:t>Cynical—but maybe not</a:t>
            </a:r>
          </a:p>
          <a:p>
            <a:pPr lvl="1"/>
            <a:r>
              <a:rPr lang="en-US" dirty="0" smtClean="0"/>
              <a:t>Lots of little ones, but no big one</a:t>
            </a:r>
          </a:p>
          <a:p>
            <a:pPr lvl="1"/>
            <a:r>
              <a:rPr lang="en-US" dirty="0" smtClean="0"/>
              <a:t>Alternative, builds confidence, more possible in the juggle</a:t>
            </a:r>
            <a:r>
              <a:rPr lang="en-US" baseline="0" dirty="0" smtClean="0"/>
              <a:t> of early career or early family</a:t>
            </a:r>
          </a:p>
          <a:p>
            <a:pPr lvl="1"/>
            <a:r>
              <a:rPr lang="en-US" baseline="0" dirty="0" smtClean="0"/>
              <a:t>Also—democratizes knowledge, getting out there more quickly</a:t>
            </a:r>
            <a:endParaRPr lang="en-US" dirty="0" smtClean="0"/>
          </a:p>
          <a:p>
            <a:endParaRPr lang="en-US" dirty="0" smtClean="0"/>
          </a:p>
          <a:p>
            <a:endParaRPr lang="en-US" dirty="0" smtClean="0"/>
          </a:p>
          <a:p>
            <a:r>
              <a:rPr lang="en-US" dirty="0" smtClean="0"/>
              <a:t>Image</a:t>
            </a:r>
            <a:r>
              <a:rPr lang="en-US" baseline="0" dirty="0" smtClean="0"/>
              <a:t> from: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s://www.google.com/search?q=image+fern+unfurling&amp;biw=1280&amp;bih=913&amp;tbm=isch&amp;tbo=u&amp;source=univ&amp;sa=X&amp;ved=0CB0QsARqFQoTCLyZrdLT9MYCFQHOgAodT98BZw#tbm=isch&amp;tbs=rimg%3ACfF2pcnzTIlRIjhiH_1Azwmt7hqF7x2LITHfmyQBDvn6fKd2-aavjjs6wcmQUZXXhjTd-zKj_16Vl85dAeNFHcLaDjGSoSCWIf8DPCa3uGEdkEOk9vNSjeKhIJoXvHYshMd-YR4CGktRNS8dEqEgnJAEO-fp8p3RFh9aN8cteOTyoSCb5pq-OOzrByETqDqTI0wjoEKhIJZBRldeGNN34R6XoL2gJ8c7AqEgnMqP_1pWXzl0BEqOx7Inh4U9CoSCR40UdwtoOMZEfAcDHxQHMwU&amp;q=image%20fern%20unfurling&amp;imgrc=8XalyfNMiVEvoM%3A</a:t>
            </a:r>
          </a:p>
          <a:p>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33</a:t>
            </a:fld>
            <a:endParaRPr lang="en-US" dirty="0"/>
          </a:p>
        </p:txBody>
      </p:sp>
    </p:spTree>
    <p:extLst>
      <p:ext uri="{BB962C8B-B14F-4D97-AF65-F5344CB8AC3E}">
        <p14:creationId xmlns:p14="http://schemas.microsoft.com/office/powerpoint/2010/main" val="1046643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from:</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s://www.google.com/search?q=image+fern+unfurling&amp;biw=1280&amp;bih=913&amp;tbm=isch&amp;tbo=u&amp;source=univ&amp;sa=X&amp;ved=0CB0QsARqFQoTCLyZrdLT9MYCFQHOgAodT98BZw#tbm=isch&amp;tbs=rimg%3ACfF2pcnzTIlRIjhiH_1Azwmt7hqF7x2LITHfmyQBDvn6fKd2-aavjjs6wcmQUZXXhjTd-zKj_16Vl85dAeNFHcLaDjGSoSCWIf8DPCa3uGEdkEOk9vNSjeKhIJoXvHYshMd-YR4CGktRNS8dEqEgnJAEO-fp8p3RFh9aN8cteOTyoSCb5pq-OOzrByETqDqTI0wjoEKhIJZBRldeGNN34R6XoL2gJ8c7AqEgnMqP_1pWXzl0BEqOx7Inh4U9CoSCR40UdwtoOMZEfAcDHxQHMwU&amp;q=image%20fern%20unfurling&amp;imgrc=UKvVtEwi8707gM%3A</a:t>
            </a:r>
          </a:p>
          <a:p>
            <a:endParaRPr lang="en-US" dirty="0" smtClean="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34</a:t>
            </a:fld>
            <a:endParaRPr lang="en-US" dirty="0"/>
          </a:p>
        </p:txBody>
      </p:sp>
    </p:spTree>
    <p:extLst>
      <p:ext uri="{BB962C8B-B14F-4D97-AF65-F5344CB8AC3E}">
        <p14:creationId xmlns:p14="http://schemas.microsoft.com/office/powerpoint/2010/main" val="2368331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from:</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https://www.google.com/search?q=image+fern+fronds&amp;biw=1280&amp;bih=913&amp;tbm=isch&amp;tbo=u&amp;source=univ&amp;sa=X&amp;ved=0CB0QsARqFQoTCO2T78jU9MYCFceTDQoda-wDXw#imgrc=eKdhod3KVmCTrM%3A</a:t>
            </a:r>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35</a:t>
            </a:fld>
            <a:endParaRPr lang="en-US" dirty="0"/>
          </a:p>
        </p:txBody>
      </p:sp>
    </p:spTree>
    <p:extLst>
      <p:ext uri="{BB962C8B-B14F-4D97-AF65-F5344CB8AC3E}">
        <p14:creationId xmlns:p14="http://schemas.microsoft.com/office/powerpoint/2010/main" val="1093675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 2015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42</a:t>
            </a:fld>
            <a:endParaRPr lang="en-US"/>
          </a:p>
        </p:txBody>
      </p:sp>
    </p:spTree>
    <p:extLst>
      <p:ext uri="{BB962C8B-B14F-4D97-AF65-F5344CB8AC3E}">
        <p14:creationId xmlns:p14="http://schemas.microsoft.com/office/powerpoint/2010/main" val="1045780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46</a:t>
            </a:fld>
            <a:endParaRPr lang="en-US" dirty="0"/>
          </a:p>
        </p:txBody>
      </p:sp>
    </p:spTree>
    <p:extLst>
      <p:ext uri="{BB962C8B-B14F-4D97-AF65-F5344CB8AC3E}">
        <p14:creationId xmlns:p14="http://schemas.microsoft.com/office/powerpoint/2010/main" val="89073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http://littlebigfaith.tumblr.com/post/50592402115/making-armatures-there-are-many-ways-to-make</a:t>
            </a:r>
          </a:p>
          <a:p>
            <a:r>
              <a:rPr lang="en-US" dirty="0" smtClean="0"/>
              <a:t>Faith Wong’s sculpture</a:t>
            </a:r>
            <a:r>
              <a:rPr lang="en-US" baseline="0" dirty="0" smtClean="0"/>
              <a:t> process</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5</a:t>
            </a:fld>
            <a:endParaRPr lang="en-US"/>
          </a:p>
        </p:txBody>
      </p:sp>
    </p:spTree>
    <p:extLst>
      <p:ext uri="{BB962C8B-B14F-4D97-AF65-F5344CB8AC3E}">
        <p14:creationId xmlns:p14="http://schemas.microsoft.com/office/powerpoint/2010/main" val="2884106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47</a:t>
            </a:fld>
            <a:endParaRPr lang="en-US" dirty="0"/>
          </a:p>
        </p:txBody>
      </p:sp>
    </p:spTree>
    <p:extLst>
      <p:ext uri="{BB962C8B-B14F-4D97-AF65-F5344CB8AC3E}">
        <p14:creationId xmlns:p14="http://schemas.microsoft.com/office/powerpoint/2010/main" val="3863736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Slide—On</a:t>
            </a:r>
            <a:r>
              <a:rPr lang="en-US" baseline="0" dirty="0" smtClean="0"/>
              <a:t> your </a:t>
            </a:r>
            <a:r>
              <a:rPr lang="en-US" baseline="0" dirty="0" err="1" smtClean="0"/>
              <a:t>Comm</a:t>
            </a:r>
            <a:r>
              <a:rPr lang="en-US" baseline="0" dirty="0" smtClean="0"/>
              <a:t> Partner Handout</a:t>
            </a:r>
            <a:endParaRPr lang="en-US" dirty="0" smtClean="0"/>
          </a:p>
          <a:p>
            <a:endParaRPr lang="en-US" dirty="0" smtClean="0"/>
          </a:p>
          <a:p>
            <a:r>
              <a:rPr lang="en-US" dirty="0" smtClean="0"/>
              <a:t>NOTE:  You</a:t>
            </a:r>
            <a:r>
              <a:rPr lang="en-US" baseline="0" dirty="0" smtClean="0"/>
              <a:t> should select the journal BEFORE you write the manuscript b/c manuscripts have different word counts, different sections, different length of those sections, reference lengths, and overall formats. </a:t>
            </a:r>
          </a:p>
          <a:p>
            <a:endParaRPr lang="en-US" baseline="0" dirty="0" smtClean="0"/>
          </a:p>
          <a:p>
            <a:r>
              <a:rPr lang="en-US" baseline="0" dirty="0" smtClean="0"/>
              <a:t>Writing a manuscript first….and then shopping around for a journal often wastes time…due to longer, longer revisions.</a:t>
            </a:r>
          </a:p>
          <a:p>
            <a:endParaRPr lang="en-US" baseline="0" dirty="0" smtClean="0"/>
          </a:p>
          <a:p>
            <a:r>
              <a:rPr lang="en-US" baseline="0" dirty="0" smtClean="0"/>
              <a:t>Image from: https://www.google.com/search?q=purpose+image&amp;biw=1920&amp;bih=969&amp;tbm=isch&amp;tbo=u&amp;source=univ&amp;sa=X&amp;ved=0ahUKEwirkcLtjK_MAhUFvoMKHbX6BqAQ7AkIMA#imgrc=HwtHOj8Rf0YZZM%3A</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49</a:t>
            </a:fld>
            <a:endParaRPr lang="en-US" dirty="0"/>
          </a:p>
        </p:txBody>
      </p:sp>
    </p:spTree>
    <p:extLst>
      <p:ext uri="{BB962C8B-B14F-4D97-AF65-F5344CB8AC3E}">
        <p14:creationId xmlns:p14="http://schemas.microsoft.com/office/powerpoint/2010/main" val="1872584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Handout:</a:t>
            </a:r>
            <a:r>
              <a:rPr lang="en-US" baseline="0" dirty="0" smtClean="0"/>
              <a:t>  Community Partner Voice from a CBPR article</a:t>
            </a:r>
            <a:endParaRPr lang="en-US" dirty="0" smtClean="0"/>
          </a:p>
          <a:p>
            <a:endParaRPr lang="en-US" dirty="0" smtClean="0"/>
          </a:p>
          <a:p>
            <a:r>
              <a:rPr lang="en-US" dirty="0" smtClean="0"/>
              <a:t>Possible Activity:</a:t>
            </a:r>
            <a:r>
              <a:rPr lang="en-US" baseline="0" dirty="0" smtClean="0"/>
              <a:t>  put newsprint sheets up w/different headings</a:t>
            </a:r>
          </a:p>
          <a:p>
            <a:r>
              <a:rPr lang="en-US" baseline="0" dirty="0" smtClean="0"/>
              <a:t>Disciplinary journals</a:t>
            </a:r>
          </a:p>
          <a:p>
            <a:r>
              <a:rPr lang="en-US" baseline="0" dirty="0" err="1" smtClean="0"/>
              <a:t>SoTL</a:t>
            </a:r>
            <a:endParaRPr lang="en-US" baseline="0" dirty="0" smtClean="0"/>
          </a:p>
          <a:p>
            <a:r>
              <a:rPr lang="en-US" baseline="0" dirty="0" smtClean="0"/>
              <a:t>Research Methods</a:t>
            </a:r>
          </a:p>
          <a:p>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51</a:t>
            </a:fld>
            <a:endParaRPr lang="en-US" dirty="0"/>
          </a:p>
        </p:txBody>
      </p:sp>
    </p:spTree>
    <p:extLst>
      <p:ext uri="{BB962C8B-B14F-4D97-AF65-F5344CB8AC3E}">
        <p14:creationId xmlns:p14="http://schemas.microsoft.com/office/powerpoint/2010/main" val="1507257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52</a:t>
            </a:fld>
            <a:endParaRPr lang="en-US" dirty="0"/>
          </a:p>
        </p:txBody>
      </p:sp>
    </p:spTree>
    <p:extLst>
      <p:ext uri="{BB962C8B-B14F-4D97-AF65-F5344CB8AC3E}">
        <p14:creationId xmlns:p14="http://schemas.microsoft.com/office/powerpoint/2010/main" val="831044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HANDOUT &amp; CBPR article! Talk through main points</a:t>
            </a:r>
          </a:p>
          <a:p>
            <a:r>
              <a:rPr lang="en-US" dirty="0" smtClean="0"/>
              <a:t>Image from: http://www.nikkiwoodsmedia.com/5-valuable-reasons-join-establish-writers-community/</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62</a:t>
            </a:fld>
            <a:endParaRPr lang="en-US" dirty="0"/>
          </a:p>
        </p:txBody>
      </p:sp>
    </p:spTree>
    <p:extLst>
      <p:ext uri="{BB962C8B-B14F-4D97-AF65-F5344CB8AC3E}">
        <p14:creationId xmlns:p14="http://schemas.microsoft.com/office/powerpoint/2010/main" val="2713205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final phase, go back and look at the Instructions to Authors to double check that your article hasn’t “drifted” during the multiple revisions.</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67</a:t>
            </a:fld>
            <a:endParaRPr lang="en-US" dirty="0"/>
          </a:p>
        </p:txBody>
      </p:sp>
    </p:spTree>
    <p:extLst>
      <p:ext uri="{BB962C8B-B14F-4D97-AF65-F5344CB8AC3E}">
        <p14:creationId xmlns:p14="http://schemas.microsoft.com/office/powerpoint/2010/main" val="2515560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69</a:t>
            </a:fld>
            <a:endParaRPr lang="en-US"/>
          </a:p>
        </p:txBody>
      </p:sp>
    </p:spTree>
    <p:extLst>
      <p:ext uri="{BB962C8B-B14F-4D97-AF65-F5344CB8AC3E}">
        <p14:creationId xmlns:p14="http://schemas.microsoft.com/office/powerpoint/2010/main" val="3547088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Information taken from: </a:t>
            </a:r>
            <a:r>
              <a:rPr lang="en-US" sz="1200" kern="1200" dirty="0" smtClean="0">
                <a:solidFill>
                  <a:schemeClr val="tx1"/>
                </a:solidFill>
                <a:latin typeface="Arial" charset="0"/>
                <a:ea typeface="ＭＳ Ｐゴシック" charset="-128"/>
                <a:cs typeface="ＭＳ Ｐゴシック" charset="-128"/>
              </a:rPr>
              <a:t>http://getalifephd.blogspot.com/2011/03/how-to-respond-to-revise-and-resubmit.html</a:t>
            </a:r>
          </a:p>
          <a:p>
            <a:endParaRPr lang="en-US" dirty="0" smtClean="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72</a:t>
            </a:fld>
            <a:endParaRPr lang="en-US" dirty="0"/>
          </a:p>
        </p:txBody>
      </p:sp>
    </p:spTree>
    <p:extLst>
      <p:ext uri="{BB962C8B-B14F-4D97-AF65-F5344CB8AC3E}">
        <p14:creationId xmlns:p14="http://schemas.microsoft.com/office/powerpoint/2010/main" val="3345068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how I do edits….I</a:t>
            </a:r>
            <a:r>
              <a:rPr lang="en-US" baseline="0" dirty="0" smtClean="0"/>
              <a:t> mark edits during quiet, concentrating times. Then I make the edits while half way watching TV in the evenings.  Using the X marked systems helps me keep track of where I am in the editing process. </a:t>
            </a:r>
          </a:p>
          <a:p>
            <a:endParaRPr lang="en-US" baseline="0" dirty="0" smtClean="0"/>
          </a:p>
          <a:p>
            <a:r>
              <a:rPr lang="en-US" b="1" baseline="0" dirty="0" smtClean="0"/>
              <a:t>This is SUPER helpful with group writing &amp; editing. </a:t>
            </a:r>
            <a:r>
              <a:rPr lang="en-US" baseline="0" dirty="0" smtClean="0"/>
              <a:t>I might meet with my statistics guy, who will suggest some changes…and then a graduate student who might suggest other changes. I might think of something when I’m folding laundry…all of that needs to be kept track of, edited, and changed in the manuscript. </a:t>
            </a:r>
          </a:p>
          <a:p>
            <a:endParaRPr lang="en-US" baseline="0" dirty="0" smtClean="0"/>
          </a:p>
          <a:p>
            <a:r>
              <a:rPr lang="en-US" baseline="0" dirty="0" smtClean="0"/>
              <a:t>You might use </a:t>
            </a:r>
            <a:r>
              <a:rPr lang="en-US" baseline="0" dirty="0" err="1" smtClean="0"/>
              <a:t>google.docs</a:t>
            </a:r>
            <a:r>
              <a:rPr lang="en-US" baseline="0" dirty="0" smtClean="0"/>
              <a:t> instead…but you need to make sure you are not all writing &amp; editing at the same time.</a:t>
            </a:r>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74</a:t>
            </a:fld>
            <a:endParaRPr lang="en-US" dirty="0"/>
          </a:p>
        </p:txBody>
      </p:sp>
    </p:spTree>
    <p:extLst>
      <p:ext uri="{BB962C8B-B14F-4D97-AF65-F5344CB8AC3E}">
        <p14:creationId xmlns:p14="http://schemas.microsoft.com/office/powerpoint/2010/main" val="332224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77</a:t>
            </a:fld>
            <a:endParaRPr lang="en-US" dirty="0"/>
          </a:p>
        </p:txBody>
      </p:sp>
    </p:spTree>
    <p:extLst>
      <p:ext uri="{BB962C8B-B14F-4D97-AF65-F5344CB8AC3E}">
        <p14:creationId xmlns:p14="http://schemas.microsoft.com/office/powerpoint/2010/main" val="210356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from: </a:t>
            </a:r>
          </a:p>
          <a:p>
            <a:r>
              <a:rPr lang="en-US" dirty="0" smtClean="0"/>
              <a:t>https://lead21ssms.wordpress.com/2013/04/28/the-8th-habit-from-effectiveness-to-greatness/</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6</a:t>
            </a:fld>
            <a:endParaRPr lang="en-US" dirty="0"/>
          </a:p>
        </p:txBody>
      </p:sp>
    </p:spTree>
    <p:extLst>
      <p:ext uri="{BB962C8B-B14F-4D97-AF65-F5344CB8AC3E}">
        <p14:creationId xmlns:p14="http://schemas.microsoft.com/office/powerpoint/2010/main" val="1197409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Nikki</a:t>
            </a:r>
            <a:r>
              <a:rPr lang="en-US" baseline="0" dirty="0" smtClean="0"/>
              <a:t> Woods’ </a:t>
            </a:r>
            <a:r>
              <a:rPr lang="en-US" dirty="0" smtClean="0"/>
              <a:t>5 Reasons to Join</a:t>
            </a:r>
            <a:r>
              <a:rPr lang="en-US" baseline="0" dirty="0" smtClean="0"/>
              <a:t> a Writing Community</a:t>
            </a:r>
            <a:endParaRPr lang="en-US" dirty="0" smtClean="0"/>
          </a:p>
          <a:p>
            <a:pPr marL="228600" indent="-228600">
              <a:buFont typeface="+mj-lt"/>
              <a:buAutoNum type="arabicPeriod"/>
            </a:pPr>
            <a:r>
              <a:rPr lang="en-US" dirty="0" smtClean="0"/>
              <a:t>Inspiration</a:t>
            </a:r>
          </a:p>
          <a:p>
            <a:pPr marL="228600" indent="-228600">
              <a:buFont typeface="+mj-lt"/>
              <a:buAutoNum type="arabicPeriod"/>
            </a:pPr>
            <a:r>
              <a:rPr lang="en-US" dirty="0" smtClean="0"/>
              <a:t>Intellectual Growth</a:t>
            </a:r>
          </a:p>
          <a:p>
            <a:pPr marL="228600" indent="-228600">
              <a:buFont typeface="+mj-lt"/>
              <a:buAutoNum type="arabicPeriod"/>
            </a:pPr>
            <a:r>
              <a:rPr lang="en-US" dirty="0" smtClean="0"/>
              <a:t>Critical</a:t>
            </a:r>
            <a:r>
              <a:rPr lang="en-US" baseline="0" dirty="0" smtClean="0"/>
              <a:t> Thinking</a:t>
            </a:r>
          </a:p>
          <a:p>
            <a:pPr marL="228600" indent="-228600">
              <a:buFont typeface="+mj-lt"/>
              <a:buAutoNum type="arabicPeriod"/>
            </a:pPr>
            <a:r>
              <a:rPr lang="en-US" baseline="0" dirty="0" smtClean="0"/>
              <a:t>Exposure</a:t>
            </a:r>
          </a:p>
          <a:p>
            <a:pPr marL="228600" indent="-228600">
              <a:buFont typeface="+mj-lt"/>
              <a:buAutoNum type="arabicPeriod"/>
            </a:pPr>
            <a:r>
              <a:rPr lang="en-US" baseline="0" dirty="0" smtClean="0"/>
              <a:t>Family</a:t>
            </a:r>
          </a:p>
          <a:p>
            <a:r>
              <a:rPr lang="en-US" baseline="0" dirty="0" smtClean="0"/>
              <a:t>See: http://www.nikkiwoodsmedia.com/5-valuable-reasons-join-establish-writers-community/</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84</a:t>
            </a:fld>
            <a:endParaRPr lang="en-US" dirty="0"/>
          </a:p>
        </p:txBody>
      </p:sp>
    </p:spTree>
    <p:extLst>
      <p:ext uri="{BB962C8B-B14F-4D97-AF65-F5344CB8AC3E}">
        <p14:creationId xmlns:p14="http://schemas.microsoft.com/office/powerpoint/2010/main" val="3811769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1675"/>
            <a:ext cx="4689475" cy="3517900"/>
          </a:xfrm>
        </p:spPr>
      </p:sp>
      <p:sp>
        <p:nvSpPr>
          <p:cNvPr id="3" name="Notes Placeholder 2"/>
          <p:cNvSpPr>
            <a:spLocks noGrp="1"/>
          </p:cNvSpPr>
          <p:nvPr>
            <p:ph type="body" idx="1"/>
          </p:nvPr>
        </p:nvSpPr>
        <p:spPr/>
        <p:txBody>
          <a:bodyPr>
            <a:normAutofit/>
          </a:bodyPr>
          <a:lstStyle/>
          <a:p>
            <a:r>
              <a:rPr lang="en-US" dirty="0" smtClean="0"/>
              <a:t>DD slide</a:t>
            </a:r>
            <a:endParaRPr lang="en-US" dirty="0"/>
          </a:p>
        </p:txBody>
      </p:sp>
      <p:sp>
        <p:nvSpPr>
          <p:cNvPr id="4" name="Footer Placeholder 3"/>
          <p:cNvSpPr>
            <a:spLocks noGrp="1"/>
          </p:cNvSpPr>
          <p:nvPr>
            <p:ph type="ftr" sz="quarter" idx="10"/>
          </p:nvPr>
        </p:nvSpPr>
        <p:spPr/>
        <p:txBody>
          <a:bodyPr/>
          <a:lstStyle/>
          <a:p>
            <a:pPr>
              <a:defRPr/>
            </a:pPr>
            <a:r>
              <a:rPr lang="en-US" smtClean="0"/>
              <a:t>© 2012 Michigan State University Board of Trustees </a:t>
            </a:r>
            <a:endParaRPr lang="en-US"/>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87</a:t>
            </a:fld>
            <a:endParaRPr lang="en-US"/>
          </a:p>
        </p:txBody>
      </p:sp>
    </p:spTree>
    <p:extLst>
      <p:ext uri="{BB962C8B-B14F-4D97-AF65-F5344CB8AC3E}">
        <p14:creationId xmlns:p14="http://schemas.microsoft.com/office/powerpoint/2010/main" val="4116521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of a “to do list when I pick the manuscript back up” </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9</a:t>
            </a:fld>
            <a:endParaRPr lang="en-US" dirty="0"/>
          </a:p>
        </p:txBody>
      </p:sp>
    </p:spTree>
    <p:extLst>
      <p:ext uri="{BB962C8B-B14F-4D97-AF65-F5344CB8AC3E}">
        <p14:creationId xmlns:p14="http://schemas.microsoft.com/office/powerpoint/2010/main" val="1377586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 to do</a:t>
            </a:r>
            <a:r>
              <a:rPr lang="en-US" baseline="0" dirty="0" smtClean="0"/>
              <a:t> list in the middle of an article</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10</a:t>
            </a:fld>
            <a:endParaRPr lang="en-US" dirty="0"/>
          </a:p>
        </p:txBody>
      </p:sp>
    </p:spTree>
    <p:extLst>
      <p:ext uri="{BB962C8B-B14F-4D97-AF65-F5344CB8AC3E}">
        <p14:creationId xmlns:p14="http://schemas.microsoft.com/office/powerpoint/2010/main" val="366818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a:t>
            </a:r>
            <a:r>
              <a:rPr lang="en-US" baseline="0" dirty="0" smtClean="0"/>
              <a:t> willing to share out?</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11</a:t>
            </a:fld>
            <a:endParaRPr lang="en-US"/>
          </a:p>
        </p:txBody>
      </p:sp>
    </p:spTree>
    <p:extLst>
      <p:ext uri="{BB962C8B-B14F-4D97-AF65-F5344CB8AC3E}">
        <p14:creationId xmlns:p14="http://schemas.microsoft.com/office/powerpoint/2010/main" val="393782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an image</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12</a:t>
            </a:fld>
            <a:endParaRPr lang="en-US" dirty="0"/>
          </a:p>
        </p:txBody>
      </p:sp>
    </p:spTree>
    <p:extLst>
      <p:ext uri="{BB962C8B-B14F-4D97-AF65-F5344CB8AC3E}">
        <p14:creationId xmlns:p14="http://schemas.microsoft.com/office/powerpoint/2010/main" val="281289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come back to the bottom</a:t>
            </a:r>
            <a:r>
              <a:rPr lang="en-US" baseline="0" dirty="0" smtClean="0"/>
              <a:t> arrow in a minute</a:t>
            </a:r>
            <a:endParaRPr lang="en-US" dirty="0"/>
          </a:p>
        </p:txBody>
      </p:sp>
      <p:sp>
        <p:nvSpPr>
          <p:cNvPr id="4" name="Footer Placeholder 3"/>
          <p:cNvSpPr>
            <a:spLocks noGrp="1"/>
          </p:cNvSpPr>
          <p:nvPr>
            <p:ph type="ftr" sz="quarter" idx="10"/>
          </p:nvPr>
        </p:nvSpPr>
        <p:spPr/>
        <p:txBody>
          <a:bodyPr/>
          <a:lstStyle/>
          <a:p>
            <a:pPr>
              <a:defRPr/>
            </a:pPr>
            <a:r>
              <a:rPr lang="en-US" smtClean="0"/>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13</a:t>
            </a:fld>
            <a:endParaRPr lang="en-US"/>
          </a:p>
        </p:txBody>
      </p:sp>
    </p:spTree>
    <p:extLst>
      <p:ext uri="{BB962C8B-B14F-4D97-AF65-F5344CB8AC3E}">
        <p14:creationId xmlns:p14="http://schemas.microsoft.com/office/powerpoint/2010/main" val="2301288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5" descr="Logo for Michigan State University | University Outreach and Engagement"/>
          <p:cNvPicPr>
            <a:picLocks noChangeAspect="1"/>
          </p:cNvPicPr>
          <p:nvPr/>
        </p:nvPicPr>
        <p:blipFill>
          <a:blip r:embed="rId3" cstate="print"/>
          <a:srcRect/>
          <a:stretch>
            <a:fillRect/>
          </a:stretch>
        </p:blipFill>
        <p:spPr bwMode="auto">
          <a:xfrm>
            <a:off x="457200" y="76200"/>
            <a:ext cx="4156365" cy="755704"/>
          </a:xfrm>
          <a:prstGeom prst="rect">
            <a:avLst/>
          </a:prstGeom>
          <a:noFill/>
          <a:ln w="9525">
            <a:noFill/>
            <a:miter lim="800000"/>
            <a:headEnd/>
            <a:tailEnd/>
          </a:ln>
        </p:spPr>
      </p:pic>
      <p:sp>
        <p:nvSpPr>
          <p:cNvPr id="76802" name="Rectangle 2"/>
          <p:cNvSpPr>
            <a:spLocks noGrp="1" noChangeArrowheads="1"/>
          </p:cNvSpPr>
          <p:nvPr>
            <p:ph type="ctrTitle" hasCustomPrompt="1"/>
          </p:nvPr>
        </p:nvSpPr>
        <p:spPr>
          <a:xfrm>
            <a:off x="685800" y="1219200"/>
            <a:ext cx="7772400" cy="2346960"/>
          </a:xfrm>
        </p:spPr>
        <p:txBody>
          <a:bodyPr anchor="b" anchorCtr="0"/>
          <a:lstStyle>
            <a:lvl1pPr>
              <a:lnSpc>
                <a:spcPct val="90000"/>
              </a:lnSpc>
              <a:defRPr sz="4000">
                <a:latin typeface="+mj-lt"/>
                <a:cs typeface="Georgia"/>
              </a:defRPr>
            </a:lvl1pPr>
          </a:lstStyle>
          <a:p>
            <a:r>
              <a:rPr lang="en-US" dirty="0" smtClean="0"/>
              <a:t>Click to edit Master Presentation Title</a:t>
            </a:r>
            <a:endParaRPr lang="en-US" dirty="0"/>
          </a:p>
        </p:txBody>
      </p:sp>
      <p:sp>
        <p:nvSpPr>
          <p:cNvPr id="76803" name="Rectangle 3"/>
          <p:cNvSpPr>
            <a:spLocks noGrp="1" noChangeArrowheads="1"/>
          </p:cNvSpPr>
          <p:nvPr>
            <p:ph type="subTitle" idx="1" hasCustomPrompt="1"/>
          </p:nvPr>
        </p:nvSpPr>
        <p:spPr>
          <a:xfrm>
            <a:off x="685800" y="3581400"/>
            <a:ext cx="7772400" cy="312274"/>
          </a:xfrm>
        </p:spPr>
        <p:txBody>
          <a:bodyPr/>
          <a:lstStyle>
            <a:lvl1pPr marL="0" indent="0">
              <a:buFontTx/>
              <a:buNone/>
              <a:defRPr sz="2000" b="1" baseline="0">
                <a:solidFill>
                  <a:schemeClr val="tx1">
                    <a:lumMod val="75000"/>
                  </a:schemeClr>
                </a:solidFill>
              </a:defRPr>
            </a:lvl1pPr>
          </a:lstStyle>
          <a:p>
            <a:r>
              <a:rPr lang="en-US" dirty="0" smtClean="0"/>
              <a:t>Click to edit Master Presenter Name</a:t>
            </a:r>
            <a:endParaRPr lang="en-US" dirty="0"/>
          </a:p>
        </p:txBody>
      </p:sp>
      <p:sp>
        <p:nvSpPr>
          <p:cNvPr id="3" name="Text Placeholder 2"/>
          <p:cNvSpPr>
            <a:spLocks noGrp="1"/>
          </p:cNvSpPr>
          <p:nvPr>
            <p:ph type="body" sz="quarter" idx="12" hasCustomPrompt="1"/>
          </p:nvPr>
        </p:nvSpPr>
        <p:spPr>
          <a:xfrm>
            <a:off x="685800" y="3893820"/>
            <a:ext cx="7772400" cy="449580"/>
          </a:xfrm>
        </p:spPr>
        <p:txBody>
          <a:bodyPr/>
          <a:lstStyle>
            <a:lvl1pPr marL="0" indent="0">
              <a:lnSpc>
                <a:spcPct val="90000"/>
              </a:lnSpc>
              <a:buNone/>
              <a:defRPr sz="1400" b="1" baseline="0">
                <a:solidFill>
                  <a:srgbClr val="6E6E6E"/>
                </a:solidFill>
              </a:defRPr>
            </a:lvl1pPr>
          </a:lstStyle>
          <a:p>
            <a:pPr lvl="0"/>
            <a:r>
              <a:rPr lang="en-US" dirty="0" smtClean="0"/>
              <a:t>Click to edit Master Presenter Title, and Department</a:t>
            </a:r>
          </a:p>
        </p:txBody>
      </p:sp>
      <p:sp>
        <p:nvSpPr>
          <p:cNvPr id="11" name="Text Placeholder 10"/>
          <p:cNvSpPr>
            <a:spLocks noGrp="1"/>
          </p:cNvSpPr>
          <p:nvPr>
            <p:ph type="body" sz="quarter" idx="13" hasCustomPrompt="1"/>
          </p:nvPr>
        </p:nvSpPr>
        <p:spPr>
          <a:xfrm>
            <a:off x="685800" y="5943600"/>
            <a:ext cx="7772400" cy="457200"/>
          </a:xfrm>
        </p:spPr>
        <p:txBody>
          <a:bodyPr/>
          <a:lstStyle>
            <a:lvl1pPr marL="0" indent="0">
              <a:lnSpc>
                <a:spcPct val="90000"/>
              </a:lnSpc>
              <a:buNone/>
              <a:defRPr sz="1200">
                <a:solidFill>
                  <a:srgbClr val="6E6E6E"/>
                </a:solidFill>
              </a:defRPr>
            </a:lvl1pPr>
          </a:lstStyle>
          <a:p>
            <a:pPr lvl="0"/>
            <a:r>
              <a:rPr lang="en-US" dirty="0" smtClean="0"/>
              <a:t>Click to edit Master Presentation Date</a:t>
            </a:r>
          </a:p>
        </p:txBody>
      </p:sp>
      <p:sp>
        <p:nvSpPr>
          <p:cNvPr id="5" name="Text Placeholder 4"/>
          <p:cNvSpPr>
            <a:spLocks noGrp="1"/>
          </p:cNvSpPr>
          <p:nvPr>
            <p:ph type="body" sz="quarter" idx="15" hasCustomPrompt="1"/>
          </p:nvPr>
        </p:nvSpPr>
        <p:spPr>
          <a:xfrm>
            <a:off x="685800" y="4343400"/>
            <a:ext cx="7772400" cy="251901"/>
          </a:xfrm>
        </p:spPr>
        <p:txBody>
          <a:bodyPr tIns="0" anchor="t" anchorCtr="0"/>
          <a:lstStyle>
            <a:lvl1pPr marL="0" indent="0">
              <a:buNone/>
              <a:defRPr sz="1400" baseline="0">
                <a:solidFill>
                  <a:srgbClr val="6E6E6E"/>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US" dirty="0" smtClean="0"/>
              <a:t>Click to edit Master Presenter Email</a:t>
            </a:r>
            <a:endParaRPr lang="en-US" dirty="0"/>
          </a:p>
        </p:txBody>
      </p:sp>
      <p:sp>
        <p:nvSpPr>
          <p:cNvPr id="6" name="Text Placeholder 5"/>
          <p:cNvSpPr>
            <a:spLocks noGrp="1"/>
          </p:cNvSpPr>
          <p:nvPr>
            <p:ph type="body" sz="quarter" idx="16" hasCustomPrompt="1"/>
          </p:nvPr>
        </p:nvSpPr>
        <p:spPr>
          <a:xfrm>
            <a:off x="685800" y="5410200"/>
            <a:ext cx="7772400" cy="260228"/>
          </a:xfrm>
        </p:spPr>
        <p:txBody>
          <a:bodyPr/>
          <a:lstStyle>
            <a:lvl1pPr marL="0" indent="0">
              <a:buNone/>
              <a:defRPr sz="1200" b="1" baseline="0">
                <a:solidFill>
                  <a:srgbClr val="6E6E6E"/>
                </a:solidFill>
              </a:defRPr>
            </a:lvl1pPr>
          </a:lstStyle>
          <a:p>
            <a:pPr lvl="0"/>
            <a:r>
              <a:rPr lang="en-US" dirty="0" smtClean="0"/>
              <a:t>Click to edit Master Event Title or Audience Name</a:t>
            </a:r>
            <a:endParaRPr lang="en-US" dirty="0"/>
          </a:p>
        </p:txBody>
      </p:sp>
      <p:sp>
        <p:nvSpPr>
          <p:cNvPr id="8" name="Text Placeholder 7"/>
          <p:cNvSpPr>
            <a:spLocks noGrp="1"/>
          </p:cNvSpPr>
          <p:nvPr>
            <p:ph type="body" sz="quarter" idx="17" hasCustomPrompt="1"/>
          </p:nvPr>
        </p:nvSpPr>
        <p:spPr>
          <a:xfrm>
            <a:off x="685800" y="5683372"/>
            <a:ext cx="7772400" cy="260228"/>
          </a:xfrm>
        </p:spPr>
        <p:txBody>
          <a:bodyPr/>
          <a:lstStyle>
            <a:lvl1pPr marL="0" indent="0">
              <a:buNone/>
              <a:defRPr sz="1200" baseline="0">
                <a:solidFill>
                  <a:srgbClr val="6E6E6E"/>
                </a:solidFill>
              </a:defRPr>
            </a:lvl1pPr>
          </a:lstStyle>
          <a:p>
            <a:pPr lvl="0"/>
            <a:r>
              <a:rPr lang="en-US" dirty="0" smtClean="0"/>
              <a:t>Click to edit Master Presentation Location</a:t>
            </a:r>
            <a:endParaRPr lang="en-US" dirty="0"/>
          </a:p>
        </p:txBody>
      </p:sp>
    </p:spTree>
  </p:cSld>
  <p:clrMapOvr>
    <a:masterClrMapping/>
  </p:clrMapOvr>
  <p:transition spd="med">
    <p:wip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943600" y="6485514"/>
            <a:ext cx="3200400" cy="353943"/>
          </a:xfrm>
          <a:prstGeom prst="rect">
            <a:avLst/>
          </a:prstGeom>
          <a:noFill/>
          <a:ln w="9525">
            <a:noFill/>
            <a:miter lim="800000"/>
            <a:headEnd/>
            <a:tailEnd/>
          </a:ln>
        </p:spPr>
        <p:txBody>
          <a:bodyPr wrap="square">
            <a:prstTxWarp prst="textNoShape">
              <a:avLst/>
            </a:prstTxWarp>
            <a:spAutoFit/>
          </a:bodyPr>
          <a:lstStyle/>
          <a:p>
            <a:r>
              <a:rPr lang="en-US" sz="800" dirty="0" smtClean="0">
                <a:solidFill>
                  <a:srgbClr val="6E6E6E"/>
                </a:solidFill>
                <a:latin typeface="+mn-lt"/>
                <a:ea typeface="Arial" pitchFamily="-110" charset="0"/>
                <a:cs typeface="Arial" pitchFamily="-110" charset="0"/>
              </a:rPr>
              <a:t>© Michigan </a:t>
            </a:r>
            <a:r>
              <a:rPr lang="en-US" sz="800" dirty="0">
                <a:solidFill>
                  <a:srgbClr val="6E6E6E"/>
                </a:solidFill>
                <a:latin typeface="+mn-lt"/>
                <a:ea typeface="Arial" pitchFamily="-110" charset="0"/>
                <a:cs typeface="Arial" pitchFamily="-110" charset="0"/>
              </a:rPr>
              <a:t>State University Board of Trustees</a:t>
            </a:r>
          </a:p>
          <a:p>
            <a:endParaRPr lang="en-US" sz="900" dirty="0">
              <a:solidFill>
                <a:srgbClr val="6E6E6E"/>
              </a:solidFill>
              <a:latin typeface="Arial" pitchFamily="-110" charset="0"/>
              <a:ea typeface="Arial" pitchFamily="-110" charset="0"/>
              <a:cs typeface="Arial" pitchFamily="-110" charset="0"/>
            </a:endParaRPr>
          </a:p>
        </p:txBody>
      </p:sp>
      <p:pic>
        <p:nvPicPr>
          <p:cNvPr id="5" name="Picture 5" descr="Logo for Michigan State University | University Outreach and Engagement"/>
          <p:cNvPicPr>
            <a:picLocks noChangeAspect="1"/>
          </p:cNvPicPr>
          <p:nvPr/>
        </p:nvPicPr>
        <p:blipFill>
          <a:blip r:embed="rId2" cstate="print"/>
          <a:srcRect r="8183"/>
          <a:stretch>
            <a:fillRect/>
          </a:stretch>
        </p:blipFill>
        <p:spPr bwMode="auto">
          <a:xfrm>
            <a:off x="6035040" y="6019800"/>
            <a:ext cx="2938463" cy="452438"/>
          </a:xfrm>
          <a:prstGeom prst="rect">
            <a:avLst/>
          </a:prstGeom>
          <a:noFill/>
          <a:ln w="9525">
            <a:noFill/>
            <a:miter lim="800000"/>
            <a:headEnd/>
            <a:tailEnd/>
          </a:ln>
        </p:spPr>
      </p:pic>
      <p:sp>
        <p:nvSpPr>
          <p:cNvPr id="6" name="TextBox 5"/>
          <p:cNvSpPr txBox="1"/>
          <p:nvPr/>
        </p:nvSpPr>
        <p:spPr>
          <a:xfrm>
            <a:off x="457200" y="3210580"/>
            <a:ext cx="4038600" cy="523220"/>
          </a:xfrm>
          <a:prstGeom prst="rect">
            <a:avLst/>
          </a:prstGeom>
          <a:noFill/>
        </p:spPr>
        <p:txBody>
          <a:bodyPr wrap="square" rtlCol="0">
            <a:spAutoFit/>
          </a:bodyPr>
          <a:lstStyle/>
          <a:p>
            <a:r>
              <a:rPr lang="en-US" sz="1400" b="1" dirty="0" smtClean="0">
                <a:solidFill>
                  <a:srgbClr val="6E6E6E"/>
                </a:solidFill>
                <a:latin typeface="+mn-lt"/>
              </a:rPr>
              <a:t>University</a:t>
            </a:r>
            <a:r>
              <a:rPr lang="en-US" sz="1400" b="1" baseline="0" dirty="0" smtClean="0">
                <a:solidFill>
                  <a:srgbClr val="6E6E6E"/>
                </a:solidFill>
                <a:latin typeface="+mn-lt"/>
              </a:rPr>
              <a:t> Outreach and Engagement</a:t>
            </a:r>
          </a:p>
          <a:p>
            <a:r>
              <a:rPr lang="en-US" sz="1400" b="0" dirty="0" smtClean="0">
                <a:solidFill>
                  <a:srgbClr val="6E6E6E"/>
                </a:solidFill>
                <a:latin typeface="+mn-lt"/>
              </a:rPr>
              <a:t>Michigan State University</a:t>
            </a:r>
          </a:p>
        </p:txBody>
      </p:sp>
      <p:sp>
        <p:nvSpPr>
          <p:cNvPr id="8" name="TextBox 7"/>
          <p:cNvSpPr txBox="1"/>
          <p:nvPr/>
        </p:nvSpPr>
        <p:spPr>
          <a:xfrm>
            <a:off x="457200" y="1981200"/>
            <a:ext cx="5486400" cy="523220"/>
          </a:xfrm>
          <a:prstGeom prst="rect">
            <a:avLst/>
          </a:prstGeom>
          <a:noFill/>
        </p:spPr>
        <p:txBody>
          <a:bodyPr wrap="square" rtlCol="0">
            <a:spAutoFit/>
          </a:bodyPr>
          <a:lstStyle/>
          <a:p>
            <a:r>
              <a:rPr lang="en-US" sz="2800" b="1" dirty="0" smtClean="0">
                <a:solidFill>
                  <a:srgbClr val="18453B"/>
                </a:solidFill>
                <a:latin typeface="+mj-lt"/>
              </a:rPr>
              <a:t>Contact Information</a:t>
            </a:r>
            <a:endParaRPr lang="en-US" sz="2800" dirty="0">
              <a:latin typeface="+mj-lt"/>
            </a:endParaRPr>
          </a:p>
        </p:txBody>
      </p:sp>
      <p:sp>
        <p:nvSpPr>
          <p:cNvPr id="10" name="Text Placeholder 9"/>
          <p:cNvSpPr>
            <a:spLocks noGrp="1"/>
          </p:cNvSpPr>
          <p:nvPr>
            <p:ph type="body" sz="quarter" idx="10" hasCustomPrompt="1"/>
          </p:nvPr>
        </p:nvSpPr>
        <p:spPr>
          <a:xfrm>
            <a:off x="457200" y="2971800"/>
            <a:ext cx="5486400" cy="304800"/>
          </a:xfrm>
        </p:spPr>
        <p:txBody>
          <a:bodyPr/>
          <a:lstStyle>
            <a:lvl1pPr marL="0" indent="0">
              <a:buFontTx/>
              <a:buNone/>
              <a:defRPr sz="1400" b="1" baseline="0">
                <a:solidFill>
                  <a:srgbClr val="6E6E6E"/>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add your department name</a:t>
            </a:r>
            <a:endParaRPr lang="en-US" dirty="0"/>
          </a:p>
        </p:txBody>
      </p:sp>
      <p:sp>
        <p:nvSpPr>
          <p:cNvPr id="12" name="Text Placeholder 11"/>
          <p:cNvSpPr>
            <a:spLocks noGrp="1"/>
          </p:cNvSpPr>
          <p:nvPr>
            <p:ph type="body" sz="quarter" idx="11" hasCustomPrompt="1"/>
          </p:nvPr>
        </p:nvSpPr>
        <p:spPr>
          <a:xfrm>
            <a:off x="457200" y="2504420"/>
            <a:ext cx="5486400" cy="381000"/>
          </a:xfrm>
        </p:spPr>
        <p:txBody>
          <a:bodyPr/>
          <a:lstStyle>
            <a:lvl1pPr marL="0" indent="0">
              <a:buNone/>
              <a:defRPr sz="1800" b="1">
                <a:solidFill>
                  <a:schemeClr val="tx1"/>
                </a:solidFill>
              </a:defRPr>
            </a:lvl1pPr>
          </a:lstStyle>
          <a:p>
            <a:pPr lvl="0"/>
            <a:r>
              <a:rPr lang="en-US" dirty="0" smtClean="0"/>
              <a:t>Click to add your name</a:t>
            </a:r>
            <a:endParaRPr lang="en-US" dirty="0"/>
          </a:p>
        </p:txBody>
      </p:sp>
      <p:sp>
        <p:nvSpPr>
          <p:cNvPr id="3" name="Text Placeholder 2"/>
          <p:cNvSpPr>
            <a:spLocks noGrp="1"/>
          </p:cNvSpPr>
          <p:nvPr>
            <p:ph type="body" sz="quarter" idx="12" hasCustomPrompt="1"/>
          </p:nvPr>
        </p:nvSpPr>
        <p:spPr>
          <a:xfrm>
            <a:off x="457200" y="3733799"/>
            <a:ext cx="5486400" cy="911350"/>
          </a:xfrm>
        </p:spPr>
        <p:txBody>
          <a:bodyPr/>
          <a:lstStyle>
            <a:lvl1pPr marL="0" indent="0">
              <a:buNone/>
              <a:defRPr sz="1400" baseline="0">
                <a:solidFill>
                  <a:srgbClr val="6E6E6E"/>
                </a:solidFill>
              </a:defRPr>
            </a:lvl1pPr>
          </a:lstStyle>
          <a:p>
            <a:pPr lvl="0"/>
            <a:r>
              <a:rPr lang="en-US" dirty="0" smtClean="0"/>
              <a:t>Click to add your departmental address</a:t>
            </a:r>
          </a:p>
          <a:p>
            <a:pPr lvl="0"/>
            <a:endParaRPr lang="en-US" dirty="0" smtClean="0"/>
          </a:p>
        </p:txBody>
      </p:sp>
      <p:sp>
        <p:nvSpPr>
          <p:cNvPr id="14" name="Text Placeholder 13"/>
          <p:cNvSpPr>
            <a:spLocks noGrp="1"/>
          </p:cNvSpPr>
          <p:nvPr>
            <p:ph type="body" sz="quarter" idx="13" hasCustomPrompt="1"/>
          </p:nvPr>
        </p:nvSpPr>
        <p:spPr>
          <a:xfrm>
            <a:off x="457200" y="4648200"/>
            <a:ext cx="5486400" cy="1219200"/>
          </a:xfrm>
        </p:spPr>
        <p:txBody>
          <a:bodyPr/>
          <a:lstStyle>
            <a:lvl1pPr marL="0" indent="0">
              <a:lnSpc>
                <a:spcPct val="120000"/>
              </a:lnSpc>
              <a:spcBef>
                <a:spcPts val="0"/>
              </a:spcBef>
              <a:buNone/>
              <a:defRPr sz="1200" baseline="0">
                <a:solidFill>
                  <a:srgbClr val="6E6E6E"/>
                </a:solidFill>
              </a:defRPr>
            </a:lvl1pPr>
          </a:lstStyle>
          <a:p>
            <a:pPr lvl="0"/>
            <a:r>
              <a:rPr lang="en-US" dirty="0" smtClean="0"/>
              <a:t>Click to add your contact information. Suggested information to add:</a:t>
            </a:r>
            <a:br>
              <a:rPr lang="en-US" dirty="0" smtClean="0"/>
            </a:br>
            <a:r>
              <a:rPr lang="en-US" dirty="0" smtClean="0"/>
              <a:t>Phone:</a:t>
            </a:r>
            <a:br>
              <a:rPr lang="en-US" dirty="0" smtClean="0"/>
            </a:br>
            <a:r>
              <a:rPr lang="en-US" dirty="0" smtClean="0"/>
              <a:t>Fax:</a:t>
            </a:r>
            <a:br>
              <a:rPr lang="en-US" dirty="0" smtClean="0"/>
            </a:br>
            <a:r>
              <a:rPr lang="en-US" dirty="0" smtClean="0"/>
              <a:t>E-mail:</a:t>
            </a:r>
            <a:br>
              <a:rPr lang="en-US" dirty="0" smtClean="0"/>
            </a:br>
            <a:r>
              <a:rPr lang="en-US" dirty="0" smtClean="0"/>
              <a:t>Web:</a:t>
            </a:r>
          </a:p>
        </p:txBody>
      </p:sp>
    </p:spTree>
    <p:extLst>
      <p:ext uri="{BB962C8B-B14F-4D97-AF65-F5344CB8AC3E}">
        <p14:creationId xmlns:p14="http://schemas.microsoft.com/office/powerpoint/2010/main" val="3063114181"/>
      </p:ext>
    </p:extLst>
  </p:cSld>
  <p:clrMapOvr>
    <a:masterClrMapping/>
  </p:clrMapOvr>
  <p:transition spd="med">
    <p:wip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5" descr="MSUwordmark-UOE-reverse-01.png"/>
          <p:cNvPicPr>
            <a:picLocks noChangeAspect="1"/>
          </p:cNvPicPr>
          <p:nvPr userDrawn="1"/>
        </p:nvPicPr>
        <p:blipFill>
          <a:blip r:embed="rId3" cstate="print"/>
          <a:srcRect/>
          <a:stretch>
            <a:fillRect/>
          </a:stretch>
        </p:blipFill>
        <p:spPr bwMode="auto">
          <a:xfrm>
            <a:off x="-46036" y="-100012"/>
            <a:ext cx="5029201" cy="914401"/>
          </a:xfrm>
          <a:prstGeom prst="rect">
            <a:avLst/>
          </a:prstGeom>
          <a:noFill/>
          <a:ln w="9525">
            <a:noFill/>
            <a:miter lim="800000"/>
            <a:headEnd/>
            <a:tailEnd/>
          </a:ln>
        </p:spPr>
      </p:pic>
      <p:sp>
        <p:nvSpPr>
          <p:cNvPr id="76802" name="Rectangle 2"/>
          <p:cNvSpPr>
            <a:spLocks noGrp="1" noChangeArrowheads="1"/>
          </p:cNvSpPr>
          <p:nvPr>
            <p:ph type="ctrTitle"/>
          </p:nvPr>
        </p:nvSpPr>
        <p:spPr>
          <a:xfrm>
            <a:off x="914400" y="1371600"/>
            <a:ext cx="7772400" cy="1143000"/>
          </a:xfrm>
        </p:spPr>
        <p:txBody>
          <a:bodyPr/>
          <a:lstStyle>
            <a:lvl1pPr>
              <a:defRPr sz="4000"/>
            </a:lvl1pPr>
          </a:lstStyle>
          <a:p>
            <a:r>
              <a:rPr lang="en-US" smtClean="0"/>
              <a:t>Click to edit Master title style</a:t>
            </a:r>
            <a:endParaRPr lang="en-US" dirty="0"/>
          </a:p>
        </p:txBody>
      </p:sp>
      <p:sp>
        <p:nvSpPr>
          <p:cNvPr id="76803" name="Rectangle 3"/>
          <p:cNvSpPr>
            <a:spLocks noGrp="1" noChangeArrowheads="1"/>
          </p:cNvSpPr>
          <p:nvPr>
            <p:ph type="subTitle" idx="1"/>
          </p:nvPr>
        </p:nvSpPr>
        <p:spPr>
          <a:xfrm>
            <a:off x="914400" y="3063240"/>
            <a:ext cx="7162800" cy="2590800"/>
          </a:xfrm>
        </p:spPr>
        <p:txBody>
          <a:bodyPr/>
          <a:lstStyle>
            <a:lvl1pPr marL="0" indent="0">
              <a:buFontTx/>
              <a:buNone/>
              <a:defRPr sz="2000" b="0"/>
            </a:lvl1pPr>
          </a:lstStyle>
          <a:p>
            <a:r>
              <a:rPr lang="en-US" smtClean="0"/>
              <a:t>Click to edit Master subtitle style</a:t>
            </a:r>
            <a:endParaRPr lang="en-US" dirty="0"/>
          </a:p>
        </p:txBody>
      </p:sp>
    </p:spTree>
  </p:cSld>
  <p:clrMapOvr>
    <a:masterClrMapping/>
  </p:clrMapOvr>
  <p:transition spd="med">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9100" y="3124200"/>
            <a:ext cx="8305800" cy="609600"/>
          </a:xfrm>
        </p:spPr>
        <p:txBody>
          <a:bodyPr/>
          <a:lstStyle>
            <a:lvl1pPr algn="ctr">
              <a:defRPr/>
            </a:lvl1pPr>
          </a:lstStyle>
          <a:p>
            <a:r>
              <a:rPr lang="en-US" dirty="0" smtClean="0"/>
              <a:t>Click to edit Master title style</a:t>
            </a:r>
            <a:endParaRPr lang="en-US" dirty="0"/>
          </a:p>
        </p:txBody>
      </p:sp>
      <p:sp>
        <p:nvSpPr>
          <p:cNvPr id="3" name="Rectangle 13"/>
          <p:cNvSpPr>
            <a:spLocks noGrp="1" noChangeArrowheads="1"/>
          </p:cNvSpPr>
          <p:nvPr>
            <p:ph type="dt" sz="half" idx="10"/>
          </p:nvPr>
        </p:nvSpPr>
        <p:spPr>
          <a:xfrm>
            <a:off x="1066800" y="6553200"/>
            <a:ext cx="2133600" cy="304800"/>
          </a:xfrm>
          <a:prstGeom prst="rect">
            <a:avLst/>
          </a:prstGeom>
        </p:spPr>
        <p:txBody>
          <a:bodyPr/>
          <a:lstStyle>
            <a:lvl1pPr>
              <a:defRPr/>
            </a:lvl1pPr>
          </a:lstStyle>
          <a:p>
            <a:pPr>
              <a:defRPr/>
            </a:pPr>
            <a:fld id="{5A0CFC09-0C7D-4AC7-BFD7-BDB7E34ADEF7}" type="datetime1">
              <a:rPr lang="en-US"/>
              <a:pPr>
                <a:defRPr/>
              </a:pPr>
              <a:t>11/2/2016</a:t>
            </a:fld>
            <a:endParaRPr lang="en-US"/>
          </a:p>
        </p:txBody>
      </p:sp>
      <p:sp>
        <p:nvSpPr>
          <p:cNvPr id="4" name="Rectangle 14"/>
          <p:cNvSpPr>
            <a:spLocks noGrp="1" noChangeArrowheads="1"/>
          </p:cNvSpPr>
          <p:nvPr>
            <p:ph type="ftr" sz="quarter" idx="11"/>
          </p:nvPr>
        </p:nvSpPr>
        <p:spPr>
          <a:xfrm>
            <a:off x="5334000" y="6550026"/>
            <a:ext cx="3581400" cy="307975"/>
          </a:xfrm>
          <a:prstGeom prst="rect">
            <a:avLst/>
          </a:prstGeom>
        </p:spPr>
        <p:txBody>
          <a:bodyPr/>
          <a:lstStyle>
            <a:lvl1pPr>
              <a:defRPr/>
            </a:lvl1pPr>
          </a:lstStyle>
          <a:p>
            <a:pPr>
              <a:defRPr/>
            </a:pPr>
            <a:r>
              <a:rPr lang="en-US"/>
              <a:t>© 2010 Michigan State University Board of Trustees </a:t>
            </a:r>
          </a:p>
        </p:txBody>
      </p:sp>
    </p:spTree>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7772400" cy="1371600"/>
          </a:xfrm>
        </p:spPr>
        <p:txBody>
          <a:bodyPr anchor="b" anchorCtr="0"/>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685800" y="4114800"/>
            <a:ext cx="7772400" cy="1500187"/>
          </a:xfrm>
        </p:spPr>
        <p:txBody>
          <a:bodyPr anchor="t" anchorCtr="0"/>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title style</a:t>
            </a:r>
          </a:p>
        </p:txBody>
      </p:sp>
    </p:spTree>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4237" y="1600200"/>
            <a:ext cx="3740727" cy="2286000"/>
          </a:xfrm>
        </p:spPr>
        <p:txBody>
          <a:bodyPr/>
          <a:lstStyle>
            <a:lvl1pPr>
              <a:defRPr sz="1800">
                <a:solidFill>
                  <a:srgbClr val="464646"/>
                </a:solidFill>
              </a:defRPr>
            </a:lvl1pPr>
            <a:lvl2pPr>
              <a:defRPr sz="1600">
                <a:solidFill>
                  <a:srgbClr val="464646"/>
                </a:solidFill>
              </a:defRPr>
            </a:lvl2pPr>
            <a:lvl3pPr>
              <a:defRPr sz="1400">
                <a:solidFill>
                  <a:srgbClr val="464646"/>
                </a:solidFill>
              </a:defRPr>
            </a:lvl3pPr>
            <a:lvl4pPr>
              <a:defRPr sz="1200">
                <a:solidFill>
                  <a:srgbClr val="464646"/>
                </a:solidFill>
              </a:defRPr>
            </a:lvl4pPr>
            <a:lvl5pPr>
              <a:defRPr sz="1100">
                <a:solidFill>
                  <a:srgbClr val="464646"/>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9037" y="1600200"/>
            <a:ext cx="3740727" cy="2286000"/>
          </a:xfrm>
        </p:spPr>
        <p:txBody>
          <a:bodyPr/>
          <a:lstStyle>
            <a:lvl1pPr>
              <a:defRPr sz="1800">
                <a:solidFill>
                  <a:srgbClr val="464646"/>
                </a:solidFill>
              </a:defRPr>
            </a:lvl1pPr>
            <a:lvl2pPr>
              <a:defRPr sz="1600">
                <a:solidFill>
                  <a:srgbClr val="464646"/>
                </a:solidFill>
              </a:defRPr>
            </a:lvl2pPr>
            <a:lvl3pPr>
              <a:defRPr sz="1400">
                <a:solidFill>
                  <a:srgbClr val="464646"/>
                </a:solidFill>
              </a:defRPr>
            </a:lvl3pPr>
            <a:lvl4pPr>
              <a:defRPr sz="1200">
                <a:solidFill>
                  <a:srgbClr val="464646"/>
                </a:solidFill>
              </a:defRPr>
            </a:lvl4pPr>
            <a:lvl5pPr>
              <a:defRPr sz="1100">
                <a:solidFill>
                  <a:srgbClr val="464646"/>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p:wip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464646"/>
                </a:solidFill>
              </a:defRPr>
            </a:lvl1pPr>
            <a:lvl2pPr>
              <a:defRPr sz="2000">
                <a:solidFill>
                  <a:srgbClr val="464646"/>
                </a:solidFill>
              </a:defRPr>
            </a:lvl2pPr>
            <a:lvl3pPr>
              <a:defRPr sz="1800">
                <a:solidFill>
                  <a:srgbClr val="464646"/>
                </a:solidFill>
              </a:defRPr>
            </a:lvl3pPr>
            <a:lvl4pPr>
              <a:defRPr sz="1600">
                <a:solidFill>
                  <a:srgbClr val="464646"/>
                </a:solidFill>
              </a:defRPr>
            </a:lvl4pPr>
            <a:lvl5pPr>
              <a:defRPr sz="1600">
                <a:solidFill>
                  <a:srgbClr val="464646"/>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464646"/>
                </a:solidFill>
              </a:defRPr>
            </a:lvl1pPr>
            <a:lvl2pPr>
              <a:defRPr sz="2000">
                <a:solidFill>
                  <a:srgbClr val="464646"/>
                </a:solidFill>
              </a:defRPr>
            </a:lvl2pPr>
            <a:lvl3pPr>
              <a:defRPr sz="1800">
                <a:solidFill>
                  <a:srgbClr val="464646"/>
                </a:solidFill>
              </a:defRPr>
            </a:lvl3pPr>
            <a:lvl4pPr>
              <a:defRPr sz="1600">
                <a:solidFill>
                  <a:srgbClr val="464646"/>
                </a:solidFill>
              </a:defRPr>
            </a:lvl4pPr>
            <a:lvl5pPr>
              <a:defRPr sz="1600">
                <a:solidFill>
                  <a:srgbClr val="464646"/>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457200" y="685800"/>
            <a:ext cx="8229600" cy="609600"/>
          </a:xfrm>
        </p:spPr>
        <p:txBody>
          <a:bodyPr/>
          <a:lstStyle/>
          <a:p>
            <a:r>
              <a:rPr lang="en-US" smtClean="0"/>
              <a:t>Click to edit Master title style</a:t>
            </a:r>
            <a:endParaRPr lang="en-US" dirty="0"/>
          </a:p>
        </p:txBody>
      </p:sp>
    </p:spTree>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800600"/>
            <a:ext cx="82296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57200" y="612775"/>
            <a:ext cx="8229600" cy="4114800"/>
          </a:xfrm>
        </p:spPr>
        <p:txBody>
          <a:bodyPr anchor="ctr" anchorCtr="1"/>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457200" y="5367338"/>
            <a:ext cx="82296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 Screen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p:spPr>
        <p:txBody>
          <a:bodyPr anchor="ctr" anchorCtr="1"/>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hasCustomPrompt="1"/>
          </p:nvPr>
        </p:nvSpPr>
        <p:spPr>
          <a:xfrm>
            <a:off x="0" y="6291075"/>
            <a:ext cx="9144000" cy="566925"/>
          </a:xfrm>
          <a:solidFill>
            <a:schemeClr val="tx1">
              <a:lumMod val="50000"/>
              <a:alpha val="91000"/>
            </a:schemeClr>
          </a:solidFill>
        </p:spPr>
        <p:txBody>
          <a:bodyPr tIns="91440" bIns="91440" anchor="t" anchorCtr="0"/>
          <a:lstStyle>
            <a:lvl1pPr marL="0" indent="0">
              <a:buNone/>
              <a:defRPr sz="90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photo caption</a:t>
            </a:r>
          </a:p>
        </p:txBody>
      </p:sp>
    </p:spTree>
    <p:extLst>
      <p:ext uri="{BB962C8B-B14F-4D97-AF65-F5344CB8AC3E}">
        <p14:creationId xmlns:p14="http://schemas.microsoft.com/office/powerpoint/2010/main" val="3126454758"/>
      </p:ext>
    </p:extLst>
  </p:cSld>
  <p:clrMapOvr>
    <a:masterClrMapping/>
  </p:clrMapOvr>
  <p:transition spd="med">
    <p:wip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11"/>
          <p:cNvSpPr>
            <a:spLocks noGrp="1" noChangeArrowheads="1"/>
          </p:cNvSpPr>
          <p:nvPr>
            <p:ph type="title"/>
          </p:nvPr>
        </p:nvSpPr>
        <p:spPr bwMode="auto">
          <a:xfrm>
            <a:off x="457200" y="6858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Rectangle 12"/>
          <p:cNvSpPr>
            <a:spLocks noGrp="1" noChangeArrowheads="1"/>
          </p:cNvSpPr>
          <p:nvPr>
            <p:ph type="body" idx="1"/>
          </p:nvPr>
        </p:nvSpPr>
        <p:spPr bwMode="auto">
          <a:xfrm>
            <a:off x="457200" y="1600200"/>
            <a:ext cx="82296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Lst>
  <p:transition spd="med">
    <p:wipe/>
  </p:transition>
  <p:timing>
    <p:tnLst>
      <p:par>
        <p:cTn id="1" dur="indefinite" restart="never" nodeType="tmRoot"/>
      </p:par>
    </p:tnLst>
  </p:timing>
  <p:hf sldNum="0" hdr="0" ftr="0" dt="0"/>
  <p:txStyles>
    <p:titleStyle>
      <a:lvl1pPr algn="l" rtl="0" eaLnBrk="1" fontAlgn="base" hangingPunct="1">
        <a:spcBef>
          <a:spcPct val="0"/>
        </a:spcBef>
        <a:spcAft>
          <a:spcPct val="0"/>
        </a:spcAft>
        <a:defRPr sz="3200" b="1">
          <a:solidFill>
            <a:srgbClr val="18453B"/>
          </a:solidFill>
          <a:latin typeface="+mj-lt"/>
          <a:ea typeface="ＭＳ Ｐゴシック" pitchFamily="-110" charset="-128"/>
          <a:cs typeface="ＭＳ Ｐゴシック" pitchFamily="-110" charset="-128"/>
        </a:defRPr>
      </a:lvl1pPr>
      <a:lvl2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2pPr>
      <a:lvl3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3pPr>
      <a:lvl4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4pPr>
      <a:lvl5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3200" b="1">
          <a:solidFill>
            <a:srgbClr val="476903"/>
          </a:solidFill>
          <a:latin typeface="Times" pitchFamily="48" charset="0"/>
        </a:defRPr>
      </a:lvl6pPr>
      <a:lvl7pPr marL="914400" algn="l" rtl="0" eaLnBrk="1" fontAlgn="base" hangingPunct="1">
        <a:spcBef>
          <a:spcPct val="0"/>
        </a:spcBef>
        <a:spcAft>
          <a:spcPct val="0"/>
        </a:spcAft>
        <a:defRPr sz="3200" b="1">
          <a:solidFill>
            <a:srgbClr val="476903"/>
          </a:solidFill>
          <a:latin typeface="Times" pitchFamily="48" charset="0"/>
        </a:defRPr>
      </a:lvl7pPr>
      <a:lvl8pPr marL="1371600" algn="l" rtl="0" eaLnBrk="1" fontAlgn="base" hangingPunct="1">
        <a:spcBef>
          <a:spcPct val="0"/>
        </a:spcBef>
        <a:spcAft>
          <a:spcPct val="0"/>
        </a:spcAft>
        <a:defRPr sz="3200" b="1">
          <a:solidFill>
            <a:srgbClr val="476903"/>
          </a:solidFill>
          <a:latin typeface="Times" pitchFamily="48" charset="0"/>
        </a:defRPr>
      </a:lvl8pPr>
      <a:lvl9pPr marL="1828800" algn="l" rtl="0" eaLnBrk="1" fontAlgn="base" hangingPunct="1">
        <a:spcBef>
          <a:spcPct val="0"/>
        </a:spcBef>
        <a:spcAft>
          <a:spcPct val="0"/>
        </a:spcAft>
        <a:defRPr sz="3200" b="1">
          <a:solidFill>
            <a:srgbClr val="476903"/>
          </a:solidFill>
          <a:latin typeface="Times" pitchFamily="48"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ＭＳ Ｐゴシック" pitchFamily="-110" charset="-128"/>
          <a:cs typeface="ＭＳ Ｐゴシック" pitchFamily="-110" charset="-128"/>
        </a:defRPr>
      </a:lvl1pPr>
      <a:lvl2pPr marL="742950" indent="-285750" algn="l" rtl="0" eaLnBrk="1" fontAlgn="base" hangingPunct="1">
        <a:spcBef>
          <a:spcPct val="20000"/>
        </a:spcBef>
        <a:spcAft>
          <a:spcPct val="0"/>
        </a:spcAft>
        <a:buChar char="–"/>
        <a:defRPr sz="1800">
          <a:solidFill>
            <a:schemeClr val="tx1"/>
          </a:solidFill>
          <a:latin typeface="+mn-lt"/>
          <a:ea typeface="ＭＳ Ｐゴシック" pitchFamily="-110" charset="-128"/>
        </a:defRPr>
      </a:lvl2pPr>
      <a:lvl3pPr marL="1143000" indent="-228600" algn="l" rtl="0" eaLnBrk="1" fontAlgn="base" hangingPunct="1">
        <a:spcBef>
          <a:spcPct val="20000"/>
        </a:spcBef>
        <a:spcAft>
          <a:spcPct val="0"/>
        </a:spcAft>
        <a:buChar char="•"/>
        <a:defRPr sz="1600">
          <a:solidFill>
            <a:schemeClr val="tx1"/>
          </a:solidFill>
          <a:latin typeface="+mn-lt"/>
          <a:ea typeface="ＭＳ Ｐゴシック" pitchFamily="-110" charset="-128"/>
        </a:defRPr>
      </a:lvl3pPr>
      <a:lvl4pPr marL="1600200" indent="-228600" algn="l" rtl="0" eaLnBrk="1" fontAlgn="base" hangingPunct="1">
        <a:spcBef>
          <a:spcPct val="20000"/>
        </a:spcBef>
        <a:spcAft>
          <a:spcPct val="0"/>
        </a:spcAft>
        <a:buChar char="–"/>
        <a:defRPr sz="1400">
          <a:solidFill>
            <a:schemeClr val="tx1"/>
          </a:solidFill>
          <a:latin typeface="+mn-lt"/>
          <a:ea typeface="ＭＳ Ｐゴシック" pitchFamily="-110" charset="-128"/>
        </a:defRPr>
      </a:lvl4pPr>
      <a:lvl5pPr marL="2057400" indent="-228600" algn="l" rtl="0" eaLnBrk="1" fontAlgn="base" hangingPunct="1">
        <a:spcBef>
          <a:spcPct val="20000"/>
        </a:spcBef>
        <a:spcAft>
          <a:spcPct val="0"/>
        </a:spcAft>
        <a:buChar char="»"/>
        <a:defRPr sz="1200">
          <a:solidFill>
            <a:schemeClr val="tx1"/>
          </a:solidFill>
          <a:latin typeface="+mn-lt"/>
          <a:ea typeface="ＭＳ Ｐゴシック" pitchFamily="-110" charset="-128"/>
        </a:defRPr>
      </a:lvl5pPr>
      <a:lvl6pPr marL="2514600" indent="-228600" algn="l" rtl="0" eaLnBrk="1" fontAlgn="base" hangingPunct="1">
        <a:spcBef>
          <a:spcPct val="20000"/>
        </a:spcBef>
        <a:spcAft>
          <a:spcPct val="0"/>
        </a:spcAft>
        <a:buChar char="»"/>
        <a:defRPr sz="1600">
          <a:solidFill>
            <a:srgbClr val="660066"/>
          </a:solidFill>
          <a:latin typeface="+mn-lt"/>
        </a:defRPr>
      </a:lvl6pPr>
      <a:lvl7pPr marL="2971800" indent="-228600" algn="l" rtl="0" eaLnBrk="1" fontAlgn="base" hangingPunct="1">
        <a:spcBef>
          <a:spcPct val="20000"/>
        </a:spcBef>
        <a:spcAft>
          <a:spcPct val="0"/>
        </a:spcAft>
        <a:buChar char="»"/>
        <a:defRPr sz="1600">
          <a:solidFill>
            <a:srgbClr val="660066"/>
          </a:solidFill>
          <a:latin typeface="+mn-lt"/>
        </a:defRPr>
      </a:lvl7pPr>
      <a:lvl8pPr marL="3429000" indent="-228600" algn="l" rtl="0" eaLnBrk="1" fontAlgn="base" hangingPunct="1">
        <a:spcBef>
          <a:spcPct val="20000"/>
        </a:spcBef>
        <a:spcAft>
          <a:spcPct val="0"/>
        </a:spcAft>
        <a:buChar char="»"/>
        <a:defRPr sz="1600">
          <a:solidFill>
            <a:srgbClr val="660066"/>
          </a:solidFill>
          <a:latin typeface="+mn-lt"/>
        </a:defRPr>
      </a:lvl8pPr>
      <a:lvl9pPr marL="3886200" indent="-228600" algn="l" rtl="0" eaLnBrk="1" fontAlgn="base" hangingPunct="1">
        <a:spcBef>
          <a:spcPct val="20000"/>
        </a:spcBef>
        <a:spcAft>
          <a:spcPct val="0"/>
        </a:spcAft>
        <a:buChar char="»"/>
        <a:defRPr sz="1600">
          <a:solidFill>
            <a:srgbClr val="66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package" Target="../embeddings/Microsoft_PowerPoint_Slide1.sldx"/></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7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elsevier.com/connect/tutorial-getting-your-paper-noticed"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academiccoachingandwriting.org/academic-writing" TargetMode="External"/><Relationship Id="rId2" Type="http://schemas.openxmlformats.org/officeDocument/2006/relationships/hyperlink" Target="http://www.facultydiversity.org/"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1790" y="1067899"/>
            <a:ext cx="3232483" cy="2480310"/>
          </a:xfrm>
        </p:spPr>
        <p:txBody>
          <a:bodyPr/>
          <a:lstStyle/>
          <a:p>
            <a:r>
              <a:rPr lang="en-US" sz="4000" dirty="0" smtClean="0"/>
              <a:t>Publishing Your </a:t>
            </a:r>
            <a:r>
              <a:rPr lang="en-US" sz="4000" dirty="0" smtClean="0"/>
              <a:t>Community </a:t>
            </a:r>
            <a:r>
              <a:rPr lang="en-US" sz="4000" dirty="0" smtClean="0"/>
              <a:t>Engaged Scholarship</a:t>
            </a:r>
            <a:endParaRPr lang="en-US" sz="4000" dirty="0"/>
          </a:p>
        </p:txBody>
      </p:sp>
      <p:sp>
        <p:nvSpPr>
          <p:cNvPr id="5" name="Content Placeholder 4"/>
          <p:cNvSpPr>
            <a:spLocks noGrp="1"/>
          </p:cNvSpPr>
          <p:nvPr>
            <p:ph idx="1"/>
          </p:nvPr>
        </p:nvSpPr>
        <p:spPr>
          <a:xfrm>
            <a:off x="457200" y="4114800"/>
            <a:ext cx="8229600" cy="2343150"/>
          </a:xfrm>
        </p:spPr>
        <p:txBody>
          <a:bodyPr/>
          <a:lstStyle/>
          <a:p>
            <a:pPr marL="0" indent="0">
              <a:buNone/>
            </a:pPr>
            <a:r>
              <a:rPr lang="en-US" b="1" dirty="0" smtClean="0"/>
              <a:t>Diane M. Doberneck</a:t>
            </a:r>
            <a:r>
              <a:rPr lang="en-US" dirty="0" smtClean="0"/>
              <a:t>, Ph.D.,</a:t>
            </a:r>
          </a:p>
          <a:p>
            <a:pPr marL="0" indent="0">
              <a:buNone/>
            </a:pPr>
            <a:r>
              <a:rPr lang="en-US" dirty="0" smtClean="0"/>
              <a:t>Asst. Director, National Collaborative for the Study of University Engagement, Michigan State University</a:t>
            </a:r>
          </a:p>
          <a:p>
            <a:pPr marL="0" indent="0">
              <a:buNone/>
            </a:pPr>
            <a:endParaRPr lang="en-US" sz="1600" dirty="0" smtClean="0"/>
          </a:p>
          <a:p>
            <a:pPr marL="0" indent="0">
              <a:buNone/>
            </a:pPr>
            <a:r>
              <a:rPr lang="en-US" sz="1600" dirty="0" smtClean="0"/>
              <a:t>2016 Pen to Paper Writing Retreat</a:t>
            </a:r>
          </a:p>
          <a:p>
            <a:pPr marL="0" indent="0">
              <a:buNone/>
            </a:pPr>
            <a:r>
              <a:rPr lang="en-US" sz="1600" dirty="0" smtClean="0"/>
              <a:t>George Williams College, Williams Bay, WI</a:t>
            </a:r>
          </a:p>
          <a:p>
            <a:pPr marL="0" indent="0">
              <a:buNone/>
            </a:pPr>
            <a:r>
              <a:rPr lang="en-US" sz="1600" dirty="0" smtClean="0"/>
              <a:t>October 21, 2016</a:t>
            </a:r>
            <a:endParaRPr lang="en-US" sz="1600" dirty="0"/>
          </a:p>
        </p:txBody>
      </p:sp>
      <p:pic>
        <p:nvPicPr>
          <p:cNvPr id="6" name="Picture 5" descr="https://encrypted-tbn0.gstatic.com/images?q=tbn:ANd9GcQ1jYpMnnvB2VfmnCHRW4tQqPZ3kz4tCq9C3jVJGnmR0d9q1m8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3990" y="910386"/>
            <a:ext cx="4200641" cy="279533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517425"/>
      </p:ext>
    </p:extLst>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Track Changes Revision Notes</a:t>
            </a:r>
            <a:endParaRPr lang="en-US" dirty="0"/>
          </a:p>
        </p:txBody>
      </p:sp>
      <p:pic>
        <p:nvPicPr>
          <p:cNvPr id="2051"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4335" r="4086" b="7492"/>
          <a:stretch/>
        </p:blipFill>
        <p:spPr bwMode="auto">
          <a:xfrm>
            <a:off x="304800" y="1600200"/>
            <a:ext cx="8586871" cy="48768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85692077"/>
      </p:ext>
    </p:extLst>
  </p:cSld>
  <p:clrMapOvr>
    <a:masterClrMapping/>
  </p:clrMapOvr>
  <p:transition spd="med">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Reflect for a Moment</a:t>
            </a:r>
            <a:endParaRPr lang="en-US" dirty="0"/>
          </a:p>
        </p:txBody>
      </p:sp>
      <p:sp>
        <p:nvSpPr>
          <p:cNvPr id="5" name="Content Placeholder 4"/>
          <p:cNvSpPr>
            <a:spLocks noGrp="1"/>
          </p:cNvSpPr>
          <p:nvPr>
            <p:ph sz="half" idx="1"/>
          </p:nvPr>
        </p:nvSpPr>
        <p:spPr>
          <a:xfrm>
            <a:off x="4495800" y="1600199"/>
            <a:ext cx="4182979" cy="3677653"/>
          </a:xfrm>
        </p:spPr>
        <p:txBody>
          <a:bodyPr/>
          <a:lstStyle/>
          <a:p>
            <a:pPr marL="457200" indent="-457200">
              <a:buFont typeface="+mj-lt"/>
              <a:buAutoNum type="arabicPeriod" startAt="4"/>
            </a:pPr>
            <a:r>
              <a:rPr lang="en-US" sz="2400" b="1" dirty="0" smtClean="0"/>
              <a:t>What are some of your barriers to writing? Name 1-3 barriers.</a:t>
            </a:r>
          </a:p>
          <a:p>
            <a:pPr marL="457200" indent="-457200">
              <a:buFont typeface="+mj-lt"/>
              <a:buAutoNum type="arabicPeriod" startAt="4"/>
            </a:pPr>
            <a:endParaRPr lang="en-US" sz="2400" b="1" dirty="0" smtClean="0"/>
          </a:p>
          <a:p>
            <a:pPr marL="457200" indent="-457200">
              <a:buFont typeface="+mj-lt"/>
              <a:buAutoNum type="arabicPeriod" startAt="4"/>
            </a:pPr>
            <a:r>
              <a:rPr lang="en-US" sz="2400" b="1" dirty="0" smtClean="0"/>
              <a:t>What strategies might you use to overcome those barriers?</a:t>
            </a:r>
          </a:p>
          <a:p>
            <a:pPr>
              <a:buFont typeface="+mj-lt"/>
              <a:buAutoNum type="arabicPeriod" startAt="4"/>
            </a:pPr>
            <a:endParaRPr lang="en-US" sz="2400" b="1" dirty="0"/>
          </a:p>
          <a:p>
            <a:pPr>
              <a:buFont typeface="+mj-lt"/>
              <a:buAutoNum type="arabicPeriod" startAt="4"/>
            </a:pPr>
            <a:endParaRPr lang="en-US" sz="2400" b="1" dirty="0"/>
          </a:p>
        </p:txBody>
      </p:sp>
      <p:pic>
        <p:nvPicPr>
          <p:cNvPr id="7" name="Picture 2" descr="http://www.yellowstonepacktrips.com/images/retreat2.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56057"/>
          <a:stretch/>
        </p:blipFill>
        <p:spPr bwMode="auto">
          <a:xfrm>
            <a:off x="1143000" y="1524000"/>
            <a:ext cx="2876465"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240441"/>
      </p:ext>
    </p:extLst>
  </p:cSld>
  <p:clrMapOvr>
    <a:masterClrMapping/>
  </p:clrMapOvr>
  <p:transition spd="med">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10850" y="959370"/>
            <a:ext cx="8229600" cy="1993692"/>
          </a:xfrm>
        </p:spPr>
        <p:txBody>
          <a:bodyPr/>
          <a:lstStyle/>
          <a:p>
            <a:pPr algn="ctr"/>
            <a:r>
              <a:rPr lang="en-US" dirty="0" smtClean="0"/>
              <a:t>IMPORTANCE OF SITUATING YOURSELF IN BROADER SCHOLARLY DISCOURSE</a:t>
            </a:r>
            <a:endParaRPr lang="en-US" sz="2000" dirty="0"/>
          </a:p>
        </p:txBody>
      </p:sp>
      <p:sp>
        <p:nvSpPr>
          <p:cNvPr id="2" name="TextBox 1"/>
          <p:cNvSpPr txBox="1"/>
          <p:nvPr/>
        </p:nvSpPr>
        <p:spPr>
          <a:xfrm>
            <a:off x="269824" y="3467035"/>
            <a:ext cx="8709284" cy="2462213"/>
          </a:xfrm>
          <a:prstGeom prst="rect">
            <a:avLst/>
          </a:prstGeom>
          <a:noFill/>
        </p:spPr>
        <p:txBody>
          <a:bodyPr wrap="square" rtlCol="0">
            <a:spAutoFit/>
          </a:bodyPr>
          <a:lstStyle/>
          <a:p>
            <a:pPr algn="ctr"/>
            <a:r>
              <a:rPr lang="en-US" sz="2200" b="1" dirty="0" smtClean="0"/>
              <a:t>Clarifications</a:t>
            </a:r>
          </a:p>
          <a:p>
            <a:pPr algn="ctr"/>
            <a:r>
              <a:rPr lang="en-US" sz="2200" dirty="0" smtClean="0"/>
              <a:t>Community-Engaged, Community-Placed (Cathy)</a:t>
            </a:r>
          </a:p>
          <a:p>
            <a:pPr algn="ctr"/>
            <a:r>
              <a:rPr lang="en-US" sz="2200" dirty="0" smtClean="0"/>
              <a:t>Methodology (approach), Methods (tools) (Randy)</a:t>
            </a:r>
          </a:p>
          <a:p>
            <a:pPr algn="ctr"/>
            <a:r>
              <a:rPr lang="en-US" sz="2200" dirty="0" smtClean="0"/>
              <a:t>CBPR, PAR, AR—don’t worry about distinctions (Randy)</a:t>
            </a:r>
          </a:p>
          <a:p>
            <a:pPr algn="ctr"/>
            <a:r>
              <a:rPr lang="en-US" sz="2200" dirty="0" smtClean="0"/>
              <a:t>Theory (why), Conceptual framework (what) (Diane)</a:t>
            </a:r>
            <a:r>
              <a:rPr lang="en-US" sz="2200" dirty="0"/>
              <a:t/>
            </a:r>
            <a:br>
              <a:rPr lang="en-US" sz="2200" dirty="0"/>
            </a:br>
            <a:r>
              <a:rPr lang="en-US" sz="2200" dirty="0"/>
              <a:t>Engaged T&amp;L vs. </a:t>
            </a:r>
            <a:r>
              <a:rPr lang="en-US" sz="2200" dirty="0" smtClean="0"/>
              <a:t>Community </a:t>
            </a:r>
            <a:r>
              <a:rPr lang="en-US" sz="2200" dirty="0"/>
              <a:t>Engaged </a:t>
            </a:r>
            <a:r>
              <a:rPr lang="en-US" sz="2200" dirty="0" smtClean="0"/>
              <a:t>T&amp;L (Diane)</a:t>
            </a:r>
          </a:p>
          <a:p>
            <a:pPr algn="ctr"/>
            <a:r>
              <a:rPr lang="en-US" sz="2200" dirty="0" smtClean="0"/>
              <a:t>Academic service-learning, Co-curricular service-learning (Diane)</a:t>
            </a:r>
            <a:endParaRPr lang="en-US" sz="2200" dirty="0"/>
          </a:p>
        </p:txBody>
      </p:sp>
    </p:spTree>
    <p:extLst>
      <p:ext uri="{BB962C8B-B14F-4D97-AF65-F5344CB8AC3E}">
        <p14:creationId xmlns:p14="http://schemas.microsoft.com/office/powerpoint/2010/main" val="1470119800"/>
      </p:ext>
    </p:extLst>
  </p:cSld>
  <p:clrMapOvr>
    <a:masterClrMapping/>
  </p:clrMapOvr>
  <p:transition spd="med">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409422" y="734518"/>
            <a:ext cx="8314853" cy="5786203"/>
          </a:xfrm>
          <a:prstGeom prst="rect">
            <a:avLst/>
          </a:prstGeom>
          <a:noFill/>
          <a:ln w="28575">
            <a:solidFill>
              <a:schemeClr val="tx1"/>
            </a:solidFill>
            <a:miter lim="800000"/>
            <a:headEnd/>
            <a:tailEnd/>
          </a:ln>
          <a:effectLst/>
        </p:spPr>
      </p:pic>
    </p:spTree>
    <p:extLst>
      <p:ext uri="{BB962C8B-B14F-4D97-AF65-F5344CB8AC3E}">
        <p14:creationId xmlns:p14="http://schemas.microsoft.com/office/powerpoint/2010/main" val="1057674182"/>
      </p:ext>
    </p:extLst>
  </p:cSld>
  <p:clrMapOvr>
    <a:masterClrMapping/>
  </p:clrMapOvr>
  <p:transition spd="med">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Picture 1" descr="Image from the back of the MSU Key Concepts sheet to indicate the beginning of a new section of the presentation." title="Image of MSU's Key Concepts Handout."/>
          <p:cNvPicPr>
            <a:picLocks noGrp="1" noChangeAspect="1" noChangeArrowheads="1"/>
          </p:cNvPicPr>
          <p:nvPr>
            <p:ph idx="1"/>
          </p:nvPr>
        </p:nvPicPr>
        <p:blipFill>
          <a:blip r:embed="rId2" cstate="print"/>
          <a:srcRect l="12955" t="23182" r="13682" b="10341"/>
          <a:stretch>
            <a:fillRect/>
          </a:stretch>
        </p:blipFill>
        <p:spPr bwMode="auto">
          <a:xfrm>
            <a:off x="408886" y="599608"/>
            <a:ext cx="8240438" cy="597358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2507717543"/>
      </p:ext>
    </p:extLst>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Starting with Foundational Scholarship</a:t>
            </a:r>
            <a:endParaRPr lang="en-US" dirty="0"/>
          </a:p>
        </p:txBody>
      </p:sp>
      <p:sp>
        <p:nvSpPr>
          <p:cNvPr id="5" name="Content Placeholder 4"/>
          <p:cNvSpPr>
            <a:spLocks noGrp="1"/>
          </p:cNvSpPr>
          <p:nvPr>
            <p:ph sz="half" idx="1"/>
          </p:nvPr>
        </p:nvSpPr>
        <p:spPr>
          <a:xfrm>
            <a:off x="644237" y="1600200"/>
            <a:ext cx="8229940" cy="2720340"/>
          </a:xfrm>
        </p:spPr>
        <p:txBody>
          <a:bodyPr/>
          <a:lstStyle/>
          <a:p>
            <a:pPr marL="0" indent="0">
              <a:buNone/>
            </a:pPr>
            <a:r>
              <a:rPr lang="en-US" sz="2400" dirty="0" smtClean="0"/>
              <a:t>Ideally, start your project or writing with a </a:t>
            </a:r>
            <a:r>
              <a:rPr lang="en-US" sz="2400" b="1" dirty="0" smtClean="0"/>
              <a:t>solid literature review, theory, or conceptual framework</a:t>
            </a:r>
            <a:r>
              <a:rPr lang="en-US" sz="2400" dirty="0" smtClean="0"/>
              <a:t>. </a:t>
            </a:r>
          </a:p>
          <a:p>
            <a:pPr marL="457200" lvl="1" indent="0">
              <a:buNone/>
            </a:pPr>
            <a:r>
              <a:rPr lang="en-US" sz="2400" b="1" dirty="0" smtClean="0"/>
              <a:t>Retrofitting is tough! </a:t>
            </a:r>
          </a:p>
          <a:p>
            <a:pPr marL="457200" lvl="1" indent="0">
              <a:buNone/>
            </a:pPr>
            <a:endParaRPr lang="en-US" dirty="0"/>
          </a:p>
          <a:p>
            <a:pPr marL="0" indent="0">
              <a:buNone/>
            </a:pPr>
            <a:r>
              <a:rPr lang="en-US" sz="2400" dirty="0" smtClean="0"/>
              <a:t>What is your study or project’s </a:t>
            </a:r>
            <a:r>
              <a:rPr lang="en-US" sz="2400" b="1" dirty="0" smtClean="0"/>
              <a:t>significance</a:t>
            </a:r>
            <a:r>
              <a:rPr lang="en-US" sz="2400" dirty="0" smtClean="0"/>
              <a:t>? Does it address a gap? What makes it novel, innovative? How does your work fit/not fit into what else is out there? </a:t>
            </a:r>
          </a:p>
          <a:p>
            <a:endParaRPr lang="en-US" sz="2400" dirty="0"/>
          </a:p>
          <a:p>
            <a:pPr lvl="1"/>
            <a:endParaRPr lang="en-US" sz="2400" dirty="0"/>
          </a:p>
        </p:txBody>
      </p:sp>
      <p:pic>
        <p:nvPicPr>
          <p:cNvPr id="6" name="Picture 2" descr="http://cdn.shopify.com/s/files/1/0863/0552/t/2/assets/slideshow_1.jpg?302495426111566228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611538" y="4497048"/>
            <a:ext cx="622300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792264"/>
      </p:ext>
    </p:extLst>
  </p:cSld>
  <p:clrMapOvr>
    <a:masterClrMapping/>
  </p:clrMapOvr>
  <p:transition spd="med">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Foundational Scholarship is…</a:t>
            </a:r>
            <a:endParaRPr lang="en-US" dirty="0"/>
          </a:p>
        </p:txBody>
      </p:sp>
      <p:sp>
        <p:nvSpPr>
          <p:cNvPr id="3" name="Content Placeholder 2"/>
          <p:cNvSpPr>
            <a:spLocks noGrp="1"/>
          </p:cNvSpPr>
          <p:nvPr>
            <p:ph idx="1"/>
          </p:nvPr>
        </p:nvSpPr>
        <p:spPr>
          <a:xfrm>
            <a:off x="591670" y="1449592"/>
            <a:ext cx="7982174" cy="5408407"/>
          </a:xfrm>
        </p:spPr>
        <p:txBody>
          <a:bodyPr/>
          <a:lstStyle/>
          <a:p>
            <a:pPr marL="0" indent="1588">
              <a:buNone/>
            </a:pPr>
            <a:r>
              <a:rPr lang="en-US" sz="2200" dirty="0" smtClean="0"/>
              <a:t>…the body of knowledge that informs and guides your community engagement. It could be from:  </a:t>
            </a:r>
          </a:p>
          <a:p>
            <a:pPr marL="914400" lvl="1" indent="-457200">
              <a:buFont typeface="+mj-lt"/>
              <a:buAutoNum type="alphaLcParenR"/>
            </a:pPr>
            <a:r>
              <a:rPr lang="en-US" sz="2000" dirty="0" smtClean="0"/>
              <a:t>from your </a:t>
            </a:r>
            <a:r>
              <a:rPr lang="en-US" sz="2000" b="1" dirty="0" smtClean="0"/>
              <a:t>discipline</a:t>
            </a:r>
            <a:r>
              <a:rPr lang="en-US" sz="2000" dirty="0" smtClean="0"/>
              <a:t> (or interdisciplinary) scholarship about the </a:t>
            </a:r>
            <a:r>
              <a:rPr lang="en-US" sz="2000" b="1" dirty="0" smtClean="0"/>
              <a:t>issue being addressed</a:t>
            </a:r>
            <a:r>
              <a:rPr lang="en-US" sz="2000" dirty="0" smtClean="0"/>
              <a:t>.</a:t>
            </a:r>
          </a:p>
          <a:p>
            <a:pPr marL="914400" lvl="1" indent="-457200">
              <a:buFont typeface="+mj-lt"/>
              <a:buAutoNum type="alphaLcParenR"/>
            </a:pPr>
            <a:r>
              <a:rPr lang="en-US" sz="2000" dirty="0" smtClean="0"/>
              <a:t>Scholarship of </a:t>
            </a:r>
            <a:r>
              <a:rPr lang="en-US" sz="2000" b="1" dirty="0" smtClean="0"/>
              <a:t>Engagement</a:t>
            </a:r>
            <a:r>
              <a:rPr lang="en-US" sz="2000" dirty="0" smtClean="0"/>
              <a:t>.</a:t>
            </a:r>
          </a:p>
          <a:p>
            <a:pPr marL="914400" lvl="1" indent="-457200">
              <a:buFont typeface="+mj-lt"/>
              <a:buAutoNum type="alphaLcParenR"/>
            </a:pPr>
            <a:r>
              <a:rPr lang="en-US" sz="2000" dirty="0" smtClean="0"/>
              <a:t>Scholarship of</a:t>
            </a:r>
            <a:r>
              <a:rPr lang="en-US" sz="2000" b="1" dirty="0" smtClean="0"/>
              <a:t> Teaching and Learning </a:t>
            </a:r>
            <a:r>
              <a:rPr lang="en-US" sz="2000" dirty="0" smtClean="0"/>
              <a:t>(called </a:t>
            </a:r>
            <a:r>
              <a:rPr lang="en-US" sz="2000" dirty="0" err="1" smtClean="0"/>
              <a:t>SoTL</a:t>
            </a:r>
            <a:r>
              <a:rPr lang="en-US" sz="2000" dirty="0" smtClean="0"/>
              <a:t>).</a:t>
            </a:r>
          </a:p>
          <a:p>
            <a:pPr marL="914400" lvl="1" indent="-457200">
              <a:buFont typeface="+mj-lt"/>
              <a:buAutoNum type="alphaLcParenR"/>
            </a:pPr>
            <a:r>
              <a:rPr lang="en-US" sz="2000" dirty="0" smtClean="0"/>
              <a:t>Scholarship related to the </a:t>
            </a:r>
            <a:r>
              <a:rPr lang="en-US" sz="2000" b="1" dirty="0" smtClean="0"/>
              <a:t>population</a:t>
            </a:r>
            <a:r>
              <a:rPr lang="en-US" sz="2000" dirty="0" smtClean="0"/>
              <a:t> affected by the issue.</a:t>
            </a:r>
          </a:p>
          <a:p>
            <a:pPr marL="914400" lvl="1" indent="-457200">
              <a:buFont typeface="+mj-lt"/>
              <a:buAutoNum type="alphaLcParenR"/>
            </a:pPr>
            <a:r>
              <a:rPr lang="en-US" sz="2000" dirty="0" smtClean="0"/>
              <a:t>Scholarship related to the </a:t>
            </a:r>
            <a:r>
              <a:rPr lang="en-US" sz="2000" b="1" dirty="0" smtClean="0"/>
              <a:t>paradigm</a:t>
            </a:r>
            <a:r>
              <a:rPr lang="en-US" sz="2000" dirty="0" smtClean="0"/>
              <a:t>, </a:t>
            </a:r>
            <a:r>
              <a:rPr lang="en-US" sz="2000" b="1" dirty="0" smtClean="0"/>
              <a:t>method</a:t>
            </a:r>
            <a:r>
              <a:rPr lang="en-US" sz="2000" dirty="0" smtClean="0"/>
              <a:t>, or </a:t>
            </a:r>
            <a:r>
              <a:rPr lang="en-US" sz="2000" b="1" dirty="0" smtClean="0"/>
              <a:t>approach</a:t>
            </a:r>
            <a:r>
              <a:rPr lang="en-US" sz="2000" dirty="0" smtClean="0"/>
              <a:t>.</a:t>
            </a:r>
          </a:p>
          <a:p>
            <a:pPr marL="914400" lvl="1" indent="-457200">
              <a:buFont typeface="+mj-lt"/>
              <a:buAutoNum type="alphaLcParenR"/>
            </a:pPr>
            <a:r>
              <a:rPr lang="en-US" sz="2000" dirty="0" smtClean="0"/>
              <a:t>Scholarship related to the </a:t>
            </a:r>
            <a:r>
              <a:rPr lang="en-US" sz="2000" b="1" dirty="0" smtClean="0"/>
              <a:t>collaboration or engagement process</a:t>
            </a:r>
            <a:r>
              <a:rPr lang="en-US" sz="2000" dirty="0" smtClean="0"/>
              <a:t> used.</a:t>
            </a:r>
          </a:p>
          <a:p>
            <a:pPr marL="914400" lvl="1" indent="-457200">
              <a:buFont typeface="+mj-lt"/>
              <a:buAutoNum type="alphaLcParenR"/>
            </a:pPr>
            <a:r>
              <a:rPr lang="en-US" sz="2000" dirty="0" smtClean="0"/>
              <a:t>Scholarship related to </a:t>
            </a:r>
            <a:r>
              <a:rPr lang="en-US" sz="2000" b="1" dirty="0" smtClean="0"/>
              <a:t>reflection, evaluation, assessment</a:t>
            </a:r>
            <a:r>
              <a:rPr lang="en-US" sz="2000" dirty="0" smtClean="0"/>
              <a:t>, or lessons learned.</a:t>
            </a:r>
          </a:p>
          <a:p>
            <a:pPr marL="914400" lvl="1" indent="-457200">
              <a:buFont typeface="+mj-lt"/>
              <a:buAutoNum type="alphaLcParenR"/>
            </a:pPr>
            <a:r>
              <a:rPr lang="en-US" sz="2000" dirty="0" smtClean="0"/>
              <a:t>Or any combination.</a:t>
            </a:r>
            <a:endParaRPr lang="en-US" sz="2200" dirty="0" smtClean="0"/>
          </a:p>
        </p:txBody>
      </p:sp>
    </p:spTree>
    <p:extLst>
      <p:ext uri="{BB962C8B-B14F-4D97-AF65-F5344CB8AC3E}">
        <p14:creationId xmlns:p14="http://schemas.microsoft.com/office/powerpoint/2010/main" val="1938455097"/>
      </p:ext>
    </p:extLst>
  </p:cSld>
  <p:clrMapOvr>
    <a:masterClrMapping/>
  </p:clrMapOvr>
  <p:transition spd="med">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409422" y="734518"/>
            <a:ext cx="8314853" cy="5786203"/>
          </a:xfrm>
          <a:prstGeom prst="rect">
            <a:avLst/>
          </a:prstGeom>
          <a:noFill/>
          <a:ln w="28575">
            <a:solidFill>
              <a:schemeClr val="tx1"/>
            </a:solidFill>
            <a:miter lim="800000"/>
            <a:headEnd/>
            <a:tailEnd/>
          </a:ln>
          <a:effectLst/>
        </p:spPr>
      </p:pic>
      <p:sp>
        <p:nvSpPr>
          <p:cNvPr id="2" name="TextBox 1"/>
          <p:cNvSpPr txBox="1"/>
          <p:nvPr/>
        </p:nvSpPr>
        <p:spPr>
          <a:xfrm>
            <a:off x="869428" y="1798822"/>
            <a:ext cx="1514006" cy="1569660"/>
          </a:xfrm>
          <a:prstGeom prst="rect">
            <a:avLst/>
          </a:prstGeom>
          <a:noFill/>
        </p:spPr>
        <p:txBody>
          <a:bodyPr wrap="square" rtlCol="0">
            <a:spAutoFit/>
          </a:bodyPr>
          <a:lstStyle/>
          <a:p>
            <a:r>
              <a:rPr lang="en-US" sz="9600" dirty="0" smtClean="0"/>
              <a:t>X</a:t>
            </a:r>
            <a:endParaRPr lang="en-US" sz="9600" dirty="0"/>
          </a:p>
        </p:txBody>
      </p:sp>
    </p:spTree>
    <p:extLst>
      <p:ext uri="{BB962C8B-B14F-4D97-AF65-F5344CB8AC3E}">
        <p14:creationId xmlns:p14="http://schemas.microsoft.com/office/powerpoint/2010/main" val="783810065"/>
      </p:ext>
    </p:extLst>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Man Up article in JCES: </a:t>
            </a:r>
            <a:br>
              <a:rPr lang="en-US" dirty="0" smtClean="0"/>
            </a:br>
            <a:r>
              <a:rPr lang="en-US" dirty="0" smtClean="0"/>
              <a:t>Example of Foundational Scholarship </a:t>
            </a:r>
            <a:endParaRPr lang="en-US" dirty="0"/>
          </a:p>
        </p:txBody>
      </p:sp>
      <p:sp>
        <p:nvSpPr>
          <p:cNvPr id="3" name="Content Placeholder 2"/>
          <p:cNvSpPr>
            <a:spLocks noGrp="1"/>
          </p:cNvSpPr>
          <p:nvPr>
            <p:ph idx="1"/>
          </p:nvPr>
        </p:nvSpPr>
        <p:spPr>
          <a:xfrm>
            <a:off x="457200" y="1600200"/>
            <a:ext cx="2113878" cy="2209800"/>
          </a:xfrm>
        </p:spPr>
        <p:txBody>
          <a:bodyPr/>
          <a:lstStyle/>
          <a:p>
            <a:endParaRPr lang="en-US" dirty="0"/>
          </a:p>
        </p:txBody>
      </p:sp>
      <p:pic>
        <p:nvPicPr>
          <p:cNvPr id="133122" name="Picture 2" descr="http://jces.ua.edu/wp-content/uploads/2012/06/Picture-82.png"/>
          <p:cNvPicPr>
            <a:picLocks noChangeAspect="1" noChangeArrowheads="1"/>
          </p:cNvPicPr>
          <p:nvPr/>
        </p:nvPicPr>
        <p:blipFill>
          <a:blip r:embed="rId3" cstate="print"/>
          <a:srcRect b="11392"/>
          <a:stretch>
            <a:fillRect/>
          </a:stretch>
        </p:blipFill>
        <p:spPr bwMode="auto">
          <a:xfrm>
            <a:off x="2769684" y="1602890"/>
            <a:ext cx="6144235" cy="4883972"/>
          </a:xfrm>
          <a:prstGeom prst="rect">
            <a:avLst/>
          </a:prstGeom>
          <a:noFill/>
          <a:ln w="38100">
            <a:solidFill>
              <a:schemeClr val="tx1"/>
            </a:solidFill>
          </a:ln>
        </p:spPr>
      </p:pic>
      <p:pic>
        <p:nvPicPr>
          <p:cNvPr id="133123" name="Picture 3"/>
          <p:cNvPicPr>
            <a:picLocks noChangeAspect="1" noChangeArrowheads="1"/>
          </p:cNvPicPr>
          <p:nvPr/>
        </p:nvPicPr>
        <p:blipFill>
          <a:blip r:embed="rId4" cstate="print"/>
          <a:srcRect l="31034" t="45905" r="43621" b="4634"/>
          <a:stretch>
            <a:fillRect/>
          </a:stretch>
        </p:blipFill>
        <p:spPr bwMode="auto">
          <a:xfrm>
            <a:off x="112889" y="1501228"/>
            <a:ext cx="2617076" cy="4085842"/>
          </a:xfrm>
          <a:prstGeom prst="rect">
            <a:avLst/>
          </a:prstGeom>
          <a:noFill/>
          <a:ln w="9525">
            <a:noFill/>
            <a:miter lim="800000"/>
            <a:headEnd/>
            <a:tailEnd/>
          </a:ln>
        </p:spPr>
      </p:pic>
    </p:spTree>
    <p:extLst>
      <p:ext uri="{BB962C8B-B14F-4D97-AF65-F5344CB8AC3E}">
        <p14:creationId xmlns:p14="http://schemas.microsoft.com/office/powerpoint/2010/main" val="2364731315"/>
      </p:ext>
    </p:extLst>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0711"/>
            <a:ext cx="8229600" cy="609600"/>
          </a:xfrm>
        </p:spPr>
        <p:txBody>
          <a:bodyPr/>
          <a:lstStyle/>
          <a:p>
            <a:r>
              <a:rPr lang="en-US" dirty="0" smtClean="0"/>
              <a:t>Examples: Theoretical Foundations &amp; Conceptual Frameworks</a:t>
            </a:r>
            <a:endParaRPr lang="en-US" dirty="0"/>
          </a:p>
        </p:txBody>
      </p:sp>
      <p:sp>
        <p:nvSpPr>
          <p:cNvPr id="3" name="Content Placeholder 2"/>
          <p:cNvSpPr>
            <a:spLocks noGrp="1"/>
          </p:cNvSpPr>
          <p:nvPr>
            <p:ph idx="1"/>
          </p:nvPr>
        </p:nvSpPr>
        <p:spPr>
          <a:xfrm>
            <a:off x="472191" y="1959964"/>
            <a:ext cx="8229600" cy="3766279"/>
          </a:xfrm>
        </p:spPr>
        <p:txBody>
          <a:bodyPr/>
          <a:lstStyle/>
          <a:p>
            <a:pPr marL="0" indent="0">
              <a:buNone/>
            </a:pPr>
            <a:r>
              <a:rPr lang="en-US" b="1" dirty="0" smtClean="0"/>
              <a:t>Resources in Your Packet</a:t>
            </a:r>
          </a:p>
          <a:p>
            <a:r>
              <a:rPr lang="en-US" dirty="0" smtClean="0"/>
              <a:t>Crabtree (2008) Theoretical foundations for international service learning (MJCSL) (white)</a:t>
            </a:r>
          </a:p>
          <a:p>
            <a:endParaRPr lang="en-US" dirty="0" smtClean="0"/>
          </a:p>
          <a:p>
            <a:r>
              <a:rPr lang="en-US" dirty="0" err="1" smtClean="0"/>
              <a:t>Demb</a:t>
            </a:r>
            <a:r>
              <a:rPr lang="en-US" dirty="0" smtClean="0"/>
              <a:t> &amp; Wade (2009) Conceptual model to explore faculty community engagement (MJSCL) (blue)</a:t>
            </a:r>
          </a:p>
          <a:p>
            <a:r>
              <a:rPr lang="en-US" dirty="0" smtClean="0"/>
              <a:t>Wade &amp; </a:t>
            </a:r>
            <a:r>
              <a:rPr lang="en-US" dirty="0" err="1" smtClean="0"/>
              <a:t>Demb</a:t>
            </a:r>
            <a:r>
              <a:rPr lang="en-US" dirty="0" smtClean="0"/>
              <a:t> (2012) Reality check: Faculty involvement in outreach and engagement. (Journal of Higher Education) (select pages) </a:t>
            </a:r>
            <a:endParaRPr lang="en-US" dirty="0"/>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1057470411"/>
      </p:ext>
    </p:extLst>
  </p:cSld>
  <p:clrMapOvr>
    <a:masterClrMapping/>
  </p:clrMapOvr>
  <p:transition spd="med">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85800" y="685800"/>
            <a:ext cx="7772400" cy="1066800"/>
          </a:xfrm>
        </p:spPr>
        <p:txBody>
          <a:bodyPr/>
          <a:lstStyle/>
          <a:p>
            <a:pPr algn="ctr"/>
            <a:r>
              <a:rPr lang="en-US" dirty="0" smtClean="0"/>
              <a:t>GET ORGANIZED TO WRITE</a:t>
            </a:r>
            <a:endParaRPr lang="en-US" dirty="0"/>
          </a:p>
        </p:txBody>
      </p:sp>
      <p:pic>
        <p:nvPicPr>
          <p:cNvPr id="10242" name="Picture 2" descr="http://www.yellowstonepacktrips.com/images/retreat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981199"/>
            <a:ext cx="6781800" cy="449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065159"/>
      </p:ext>
    </p:extLst>
  </p:cSld>
  <p:clrMapOvr>
    <a:masterClrMapping/>
  </p:clrMapOvr>
  <p:transition spd="med">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674370"/>
            <a:ext cx="8229600" cy="609600"/>
          </a:xfrm>
        </p:spPr>
        <p:txBody>
          <a:bodyPr/>
          <a:lstStyle/>
          <a:p>
            <a:r>
              <a:rPr lang="en-US" dirty="0" smtClean="0"/>
              <a:t>Linking Back to Foundational Scholarship</a:t>
            </a:r>
            <a:endParaRPr lang="en-US" dirty="0"/>
          </a:p>
        </p:txBody>
      </p:sp>
      <p:sp>
        <p:nvSpPr>
          <p:cNvPr id="3" name="Content Placeholder 2"/>
          <p:cNvSpPr>
            <a:spLocks noGrp="1"/>
          </p:cNvSpPr>
          <p:nvPr>
            <p:ph idx="1"/>
          </p:nvPr>
        </p:nvSpPr>
        <p:spPr>
          <a:xfrm>
            <a:off x="457200" y="1485900"/>
            <a:ext cx="8481060" cy="4720590"/>
          </a:xfrm>
        </p:spPr>
        <p:txBody>
          <a:bodyPr/>
          <a:lstStyle/>
          <a:p>
            <a:pPr marL="0" indent="0">
              <a:buNone/>
            </a:pPr>
            <a:r>
              <a:rPr lang="en-US" sz="2200" dirty="0" smtClean="0"/>
              <a:t>Given your community engagement experience, in your specific context, what aspects of your foundational scholarship </a:t>
            </a:r>
            <a:r>
              <a:rPr lang="en-US" sz="2200" b="1" dirty="0" smtClean="0"/>
              <a:t>held true</a:t>
            </a:r>
            <a:r>
              <a:rPr lang="en-US" sz="2200" dirty="0" smtClean="0"/>
              <a:t>? Where were there </a:t>
            </a:r>
            <a:r>
              <a:rPr lang="en-US" sz="2200" b="1" dirty="0" smtClean="0"/>
              <a:t>differences</a:t>
            </a:r>
            <a:r>
              <a:rPr lang="en-US" sz="2200" dirty="0" smtClean="0"/>
              <a:t>?</a:t>
            </a:r>
          </a:p>
          <a:p>
            <a:pPr marL="0" indent="0">
              <a:buNone/>
            </a:pPr>
            <a:endParaRPr lang="en-US" sz="1800" dirty="0"/>
          </a:p>
          <a:p>
            <a:pPr marL="0" indent="0">
              <a:buNone/>
            </a:pPr>
            <a:r>
              <a:rPr lang="en-US" sz="2200" dirty="0" smtClean="0"/>
              <a:t>Remember to </a:t>
            </a:r>
            <a:r>
              <a:rPr lang="en-US" sz="2200" b="1" dirty="0" smtClean="0"/>
              <a:t>discuss</a:t>
            </a:r>
            <a:r>
              <a:rPr lang="en-US" sz="2200" dirty="0" smtClean="0"/>
              <a:t> the </a:t>
            </a:r>
            <a:r>
              <a:rPr lang="en-US" sz="2200" b="1" dirty="0"/>
              <a:t>“so what?” or “who cares?”</a:t>
            </a:r>
            <a:r>
              <a:rPr lang="en-US" sz="2200" dirty="0"/>
              <a:t> about what </a:t>
            </a:r>
            <a:r>
              <a:rPr lang="en-US" sz="2200" dirty="0" smtClean="0"/>
              <a:t>you have </a:t>
            </a:r>
            <a:r>
              <a:rPr lang="en-US" sz="2200" dirty="0"/>
              <a:t>discovered through your </a:t>
            </a:r>
            <a:r>
              <a:rPr lang="en-US" sz="2200" dirty="0" smtClean="0"/>
              <a:t>community engagement. </a:t>
            </a:r>
          </a:p>
          <a:p>
            <a:pPr marL="0" indent="0">
              <a:buNone/>
            </a:pPr>
            <a:endParaRPr lang="en-US" sz="1800" dirty="0"/>
          </a:p>
          <a:p>
            <a:pPr marL="0" indent="0">
              <a:buNone/>
            </a:pPr>
            <a:r>
              <a:rPr lang="en-US" sz="2200" dirty="0" smtClean="0"/>
              <a:t>What </a:t>
            </a:r>
            <a:r>
              <a:rPr lang="en-US" sz="2200" dirty="0"/>
              <a:t>are the </a:t>
            </a:r>
            <a:r>
              <a:rPr lang="en-US" sz="2200" b="1" dirty="0"/>
              <a:t>implications</a:t>
            </a:r>
            <a:r>
              <a:rPr lang="en-US" sz="2200" dirty="0"/>
              <a:t> for</a:t>
            </a:r>
          </a:p>
          <a:p>
            <a:pPr lvl="1"/>
            <a:r>
              <a:rPr lang="en-US" sz="2200" dirty="0"/>
              <a:t>Future </a:t>
            </a:r>
            <a:r>
              <a:rPr lang="en-US" sz="2200" dirty="0" smtClean="0"/>
              <a:t>research.</a:t>
            </a:r>
            <a:endParaRPr lang="en-US" sz="2200" dirty="0"/>
          </a:p>
          <a:p>
            <a:pPr lvl="2"/>
            <a:r>
              <a:rPr lang="en-US" sz="2200" dirty="0"/>
              <a:t>Make links to your delimitations and </a:t>
            </a:r>
            <a:r>
              <a:rPr lang="en-US" sz="2200" dirty="0" smtClean="0"/>
              <a:t>limitations.</a:t>
            </a:r>
            <a:endParaRPr lang="en-US" sz="2200" dirty="0"/>
          </a:p>
          <a:p>
            <a:pPr lvl="1"/>
            <a:r>
              <a:rPr lang="en-US" sz="2200" dirty="0"/>
              <a:t>Teaching and </a:t>
            </a:r>
            <a:r>
              <a:rPr lang="en-US" sz="2200" dirty="0" smtClean="0"/>
              <a:t>learning.</a:t>
            </a:r>
            <a:endParaRPr lang="en-US" sz="2200" dirty="0"/>
          </a:p>
          <a:p>
            <a:pPr lvl="1"/>
            <a:r>
              <a:rPr lang="en-US" sz="2200" dirty="0"/>
              <a:t>Policy–and at what </a:t>
            </a:r>
            <a:r>
              <a:rPr lang="en-US" sz="2200" dirty="0" smtClean="0"/>
              <a:t>level.</a:t>
            </a:r>
            <a:endParaRPr lang="en-US" sz="2200" dirty="0"/>
          </a:p>
          <a:p>
            <a:pPr lvl="1"/>
            <a:r>
              <a:rPr lang="en-US" sz="2200" dirty="0" smtClean="0"/>
              <a:t>Practice.</a:t>
            </a:r>
            <a:endParaRPr lang="en-US" sz="2200" dirty="0"/>
          </a:p>
        </p:txBody>
      </p:sp>
    </p:spTree>
    <p:extLst>
      <p:ext uri="{BB962C8B-B14F-4D97-AF65-F5344CB8AC3E}">
        <p14:creationId xmlns:p14="http://schemas.microsoft.com/office/powerpoint/2010/main" val="558599712"/>
      </p:ext>
    </p:extLst>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790" y="1978702"/>
            <a:ext cx="7772400" cy="1371600"/>
          </a:xfrm>
        </p:spPr>
        <p:txBody>
          <a:bodyPr/>
          <a:lstStyle/>
          <a:p>
            <a:pPr algn="ctr"/>
            <a:r>
              <a:rPr lang="en-US" dirty="0" smtClean="0"/>
              <a:t>Recognizing &amp; Representing Decision-Making Power and Voice in Your Community-Engaged Process</a:t>
            </a:r>
            <a:endParaRPr lang="en-US" dirty="0"/>
          </a:p>
        </p:txBody>
      </p:sp>
      <p:pic>
        <p:nvPicPr>
          <p:cNvPr id="4" name="Picture 2" descr="Photograph of a group of people, diverse by gender, race, and age, to welcome people to the program.  "/>
          <p:cNvPicPr>
            <a:picLocks noChangeAspect="1" noChangeArrowheads="1"/>
          </p:cNvPicPr>
          <p:nvPr/>
        </p:nvPicPr>
        <p:blipFill>
          <a:blip r:embed="rId2" cstate="print"/>
          <a:srcRect t="20557" b="4069"/>
          <a:stretch>
            <a:fillRect/>
          </a:stretch>
        </p:blipFill>
        <p:spPr bwMode="auto">
          <a:xfrm>
            <a:off x="914400" y="3581400"/>
            <a:ext cx="6991350" cy="3352800"/>
          </a:xfrm>
          <a:prstGeom prst="rect">
            <a:avLst/>
          </a:prstGeom>
          <a:noFill/>
        </p:spPr>
      </p:pic>
    </p:spTree>
    <p:extLst>
      <p:ext uri="{BB962C8B-B14F-4D97-AF65-F5344CB8AC3E}">
        <p14:creationId xmlns:p14="http://schemas.microsoft.com/office/powerpoint/2010/main" val="3427622301"/>
      </p:ext>
    </p:extLst>
  </p:cSld>
  <p:clrMapOvr>
    <a:masterClrMapping/>
  </p:clrMapOvr>
  <p:transition spd="med">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4629" y="720777"/>
            <a:ext cx="7772400" cy="1371600"/>
          </a:xfrm>
        </p:spPr>
        <p:txBody>
          <a:bodyPr/>
          <a:lstStyle/>
          <a:p>
            <a:pPr algn="ctr"/>
            <a:r>
              <a:rPr lang="en-US" dirty="0" smtClean="0"/>
              <a:t>The Degree of Collaboration</a:t>
            </a:r>
            <a:br>
              <a:rPr lang="en-US" dirty="0" smtClean="0"/>
            </a:br>
            <a:r>
              <a:rPr lang="en-US" dirty="0" smtClean="0"/>
              <a:t>Abacus Tool</a:t>
            </a:r>
            <a:endParaRPr lang="en-US" sz="2800" dirty="0"/>
          </a:p>
        </p:txBody>
      </p:sp>
      <p:pic>
        <p:nvPicPr>
          <p:cNvPr id="6" name="Picture 2" descr="Photograph of a wooden abacus with different colored beads along different rungs." title="Abacus Tool Image."/>
          <p:cNvPicPr>
            <a:picLocks noChangeAspect="1" noChangeArrowheads="1"/>
          </p:cNvPicPr>
          <p:nvPr/>
        </p:nvPicPr>
        <p:blipFill>
          <a:blip r:embed="rId3" cstate="print"/>
          <a:srcRect/>
          <a:stretch>
            <a:fillRect/>
          </a:stretch>
        </p:blipFill>
        <p:spPr bwMode="auto">
          <a:xfrm>
            <a:off x="381000" y="2362200"/>
            <a:ext cx="3904169" cy="4063884"/>
          </a:xfrm>
          <a:prstGeom prst="rect">
            <a:avLst/>
          </a:prstGeom>
          <a:noFill/>
          <a:ln w="9525">
            <a:noFill/>
            <a:miter lim="800000"/>
            <a:headEnd/>
            <a:tailEnd/>
          </a:ln>
        </p:spPr>
      </p:pic>
      <p:sp>
        <p:nvSpPr>
          <p:cNvPr id="2" name="TextBox 1"/>
          <p:cNvSpPr txBox="1"/>
          <p:nvPr/>
        </p:nvSpPr>
        <p:spPr>
          <a:xfrm>
            <a:off x="4572000" y="2390931"/>
            <a:ext cx="3886200" cy="4154984"/>
          </a:xfrm>
          <a:prstGeom prst="rect">
            <a:avLst/>
          </a:prstGeom>
          <a:noFill/>
        </p:spPr>
        <p:txBody>
          <a:bodyPr wrap="square" rtlCol="0">
            <a:spAutoFit/>
          </a:bodyPr>
          <a:lstStyle/>
          <a:p>
            <a:r>
              <a:rPr lang="en-US" sz="2400" dirty="0" smtClean="0">
                <a:latin typeface="+mn-lt"/>
              </a:rPr>
              <a:t>A visual metaphor to </a:t>
            </a:r>
            <a:r>
              <a:rPr lang="en-US" sz="2400" b="1" dirty="0" smtClean="0">
                <a:latin typeface="+mn-lt"/>
              </a:rPr>
              <a:t>account for community partner voice </a:t>
            </a:r>
            <a:r>
              <a:rPr lang="en-US" sz="2400" dirty="0" smtClean="0">
                <a:latin typeface="+mn-lt"/>
              </a:rPr>
              <a:t>in decision-making and collaboration responsibilities</a:t>
            </a:r>
          </a:p>
          <a:p>
            <a:endParaRPr lang="en-US" sz="2400" dirty="0">
              <a:latin typeface="+mn-lt"/>
            </a:endParaRPr>
          </a:p>
          <a:p>
            <a:r>
              <a:rPr lang="en-US" sz="2400" b="1" dirty="0" smtClean="0">
                <a:latin typeface="+mn-lt"/>
              </a:rPr>
              <a:t>Represents balances of power</a:t>
            </a:r>
          </a:p>
          <a:p>
            <a:endParaRPr lang="en-US" sz="2400" b="1" dirty="0">
              <a:latin typeface="+mn-lt"/>
            </a:endParaRPr>
          </a:p>
          <a:p>
            <a:r>
              <a:rPr lang="en-US" sz="2400" b="1" dirty="0" smtClean="0">
                <a:latin typeface="+mn-lt"/>
              </a:rPr>
              <a:t>Complete this together</a:t>
            </a:r>
            <a:endParaRPr lang="en-US" sz="2400" b="1" dirty="0">
              <a:latin typeface="+mn-lt"/>
            </a:endParaRPr>
          </a:p>
        </p:txBody>
      </p:sp>
    </p:spTree>
    <p:extLst>
      <p:ext uri="{BB962C8B-B14F-4D97-AF65-F5344CB8AC3E}">
        <p14:creationId xmlns:p14="http://schemas.microsoft.com/office/powerpoint/2010/main" val="4074240680"/>
      </p:ext>
    </p:extLst>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686800" cy="609600"/>
          </a:xfrm>
        </p:spPr>
        <p:txBody>
          <a:bodyPr/>
          <a:lstStyle/>
          <a:p>
            <a:r>
              <a:rPr lang="en-US" dirty="0" smtClean="0"/>
              <a:t>Abacus Tool:  The Sides</a:t>
            </a:r>
            <a:endParaRPr lang="en-US" dirty="0"/>
          </a:p>
        </p:txBody>
      </p:sp>
      <p:sp>
        <p:nvSpPr>
          <p:cNvPr id="4" name="Content Placeholder 3"/>
          <p:cNvSpPr>
            <a:spLocks noGrp="1"/>
          </p:cNvSpPr>
          <p:nvPr>
            <p:ph sz="half" idx="1"/>
          </p:nvPr>
        </p:nvSpPr>
        <p:spPr>
          <a:xfrm>
            <a:off x="304800" y="1981200"/>
            <a:ext cx="2209800" cy="1981200"/>
          </a:xfrm>
        </p:spPr>
        <p:txBody>
          <a:bodyPr/>
          <a:lstStyle/>
          <a:p>
            <a:pPr marL="52388" indent="-52388" algn="r">
              <a:buNone/>
            </a:pPr>
            <a:r>
              <a:rPr lang="en-US" sz="2400" dirty="0" smtClean="0"/>
              <a:t>One side represents </a:t>
            </a:r>
            <a:r>
              <a:rPr lang="en-US" sz="2400" b="1" dirty="0" smtClean="0"/>
              <a:t>community partner’s voice</a:t>
            </a:r>
            <a:r>
              <a:rPr lang="en-US" sz="2400" dirty="0" smtClean="0"/>
              <a:t> in the decision-making.</a:t>
            </a:r>
            <a:endParaRPr lang="en-US" sz="2400" dirty="0"/>
          </a:p>
        </p:txBody>
      </p:sp>
      <p:sp>
        <p:nvSpPr>
          <p:cNvPr id="5" name="Content Placeholder 4"/>
          <p:cNvSpPr>
            <a:spLocks noGrp="1"/>
          </p:cNvSpPr>
          <p:nvPr>
            <p:ph sz="half" idx="2"/>
          </p:nvPr>
        </p:nvSpPr>
        <p:spPr>
          <a:xfrm>
            <a:off x="6553200" y="2057400"/>
            <a:ext cx="2286000" cy="2286000"/>
          </a:xfrm>
        </p:spPr>
        <p:txBody>
          <a:bodyPr/>
          <a:lstStyle/>
          <a:p>
            <a:pPr marL="53975" indent="4763">
              <a:buNone/>
            </a:pPr>
            <a:r>
              <a:rPr lang="en-US" sz="2400" dirty="0" smtClean="0"/>
              <a:t>The other side represents </a:t>
            </a:r>
            <a:r>
              <a:rPr lang="en-US" sz="2400" b="1" dirty="0" smtClean="0"/>
              <a:t>university partner’s voice </a:t>
            </a:r>
            <a:r>
              <a:rPr lang="en-US" sz="2400" dirty="0" smtClean="0"/>
              <a:t>in the decision-making.</a:t>
            </a:r>
            <a:endParaRPr lang="en-US" sz="2400" dirty="0"/>
          </a:p>
        </p:txBody>
      </p:sp>
      <p:pic>
        <p:nvPicPr>
          <p:cNvPr id="7" name="Picture 2" descr="Photograph of a wooden abacus with different colored beads along different rungs." title="Abacus Tool Image."/>
          <p:cNvPicPr>
            <a:picLocks noChangeAspect="1" noChangeArrowheads="1"/>
          </p:cNvPicPr>
          <p:nvPr/>
        </p:nvPicPr>
        <p:blipFill>
          <a:blip r:embed="rId3" cstate="print"/>
          <a:srcRect/>
          <a:stretch>
            <a:fillRect/>
          </a:stretch>
        </p:blipFill>
        <p:spPr bwMode="auto">
          <a:xfrm>
            <a:off x="2971800" y="1752600"/>
            <a:ext cx="3391732" cy="3530484"/>
          </a:xfrm>
          <a:prstGeom prst="rect">
            <a:avLst/>
          </a:prstGeom>
          <a:noFill/>
          <a:ln w="9525">
            <a:noFill/>
            <a:miter lim="800000"/>
            <a:headEnd/>
            <a:tailEnd/>
          </a:ln>
        </p:spPr>
      </p:pic>
    </p:spTree>
    <p:extLst>
      <p:ext uri="{BB962C8B-B14F-4D97-AF65-F5344CB8AC3E}">
        <p14:creationId xmlns:p14="http://schemas.microsoft.com/office/powerpoint/2010/main" val="607447662"/>
      </p:ext>
    </p:extLst>
  </p:cSld>
  <p:clrMapOvr>
    <a:masterClrMapping/>
  </p:clrMapOvr>
  <p:transition spd="med">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Abacus Tool: The Rungs</a:t>
            </a:r>
            <a:endParaRPr lang="en-US" dirty="0"/>
          </a:p>
        </p:txBody>
      </p:sp>
      <p:sp>
        <p:nvSpPr>
          <p:cNvPr id="3" name="Content Placeholder 2"/>
          <p:cNvSpPr>
            <a:spLocks noGrp="1"/>
          </p:cNvSpPr>
          <p:nvPr>
            <p:ph idx="1"/>
          </p:nvPr>
        </p:nvSpPr>
        <p:spPr>
          <a:xfrm>
            <a:off x="457200" y="1905000"/>
            <a:ext cx="4419600" cy="4572000"/>
          </a:xfrm>
        </p:spPr>
        <p:txBody>
          <a:bodyPr/>
          <a:lstStyle/>
          <a:p>
            <a:r>
              <a:rPr lang="en-US" sz="2400" dirty="0" smtClean="0"/>
              <a:t>Rungs represent the steps in collaborative, engagement processes.</a:t>
            </a:r>
          </a:p>
          <a:p>
            <a:endParaRPr lang="en-US" sz="1000" dirty="0" smtClean="0"/>
          </a:p>
          <a:p>
            <a:r>
              <a:rPr lang="en-US" sz="2400" dirty="0" smtClean="0"/>
              <a:t>They are specific to your type of community engaged scholarship.</a:t>
            </a:r>
          </a:p>
          <a:p>
            <a:endParaRPr lang="en-US" sz="1000" dirty="0" smtClean="0"/>
          </a:p>
          <a:p>
            <a:r>
              <a:rPr lang="en-US" sz="2400" dirty="0"/>
              <a:t>R</a:t>
            </a:r>
            <a:r>
              <a:rPr lang="en-US" sz="2400" dirty="0" smtClean="0"/>
              <a:t>ungs may be re-named to match your project’s steps.</a:t>
            </a:r>
          </a:p>
        </p:txBody>
      </p:sp>
      <p:pic>
        <p:nvPicPr>
          <p:cNvPr id="4" name="Picture 2" descr="Photograph of a wooden abacus with different colored beads along different rungs." title="Abacus Tool Image."/>
          <p:cNvPicPr>
            <a:picLocks noChangeAspect="1" noChangeArrowheads="1"/>
          </p:cNvPicPr>
          <p:nvPr/>
        </p:nvPicPr>
        <p:blipFill>
          <a:blip r:embed="rId3" cstate="print"/>
          <a:srcRect/>
          <a:stretch>
            <a:fillRect/>
          </a:stretch>
        </p:blipFill>
        <p:spPr bwMode="auto">
          <a:xfrm>
            <a:off x="4953000" y="1752600"/>
            <a:ext cx="3660263" cy="3810000"/>
          </a:xfrm>
          <a:prstGeom prst="rect">
            <a:avLst/>
          </a:prstGeom>
          <a:noFill/>
          <a:ln w="9525">
            <a:noFill/>
            <a:miter lim="800000"/>
            <a:headEnd/>
            <a:tailEnd/>
          </a:ln>
        </p:spPr>
      </p:pic>
    </p:spTree>
    <p:extLst>
      <p:ext uri="{BB962C8B-B14F-4D97-AF65-F5344CB8AC3E}">
        <p14:creationId xmlns:p14="http://schemas.microsoft.com/office/powerpoint/2010/main" val="1035167267"/>
      </p:ext>
    </p:extLst>
  </p:cSld>
  <p:clrMapOvr>
    <a:masterClrMapping/>
  </p:clrMapOvr>
  <p:transition spd="med">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609600"/>
          </a:xfrm>
        </p:spPr>
        <p:txBody>
          <a:bodyPr/>
          <a:lstStyle/>
          <a:p>
            <a:pPr algn="ctr"/>
            <a:r>
              <a:rPr lang="en-US" dirty="0" smtClean="0"/>
              <a:t>CE Research Abacus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13565139"/>
              </p:ext>
            </p:extLst>
          </p:nvPr>
        </p:nvGraphicFramePr>
        <p:xfrm>
          <a:off x="0" y="1697034"/>
          <a:ext cx="9144000" cy="4845978"/>
        </p:xfrm>
        <a:graphic>
          <a:graphicData uri="http://schemas.openxmlformats.org/drawingml/2006/table">
            <a:tbl>
              <a:tblPr firstRow="1" bandRow="1">
                <a:tableStyleId>{5C22544A-7EE6-4342-B048-85BDC9FD1C3A}</a:tableStyleId>
              </a:tblPr>
              <a:tblGrid>
                <a:gridCol w="4744836"/>
                <a:gridCol w="4399164"/>
              </a:tblGrid>
              <a:tr h="396234">
                <a:tc>
                  <a:txBody>
                    <a:bodyPr/>
                    <a:lstStyle/>
                    <a:p>
                      <a:r>
                        <a:rPr lang="en-US" sz="2000" dirty="0" smtClean="0"/>
                        <a:t>Step in CE</a:t>
                      </a:r>
                      <a:r>
                        <a:rPr lang="en-US" sz="2000" baseline="0" dirty="0" smtClean="0"/>
                        <a:t> Research Process</a:t>
                      </a:r>
                      <a:endParaRPr lang="en-US" sz="2000" dirty="0">
                        <a:solidFill>
                          <a:schemeClr val="tx1"/>
                        </a:solidFill>
                      </a:endParaRPr>
                    </a:p>
                  </a:txBody>
                  <a:tcPr marT="45717" marB="45717"/>
                </a:tc>
                <a:tc>
                  <a:txBody>
                    <a:bodyPr/>
                    <a:lstStyle/>
                    <a:p>
                      <a:pPr algn="ctr"/>
                      <a:r>
                        <a:rPr lang="en-US" sz="2000" dirty="0" smtClean="0">
                          <a:solidFill>
                            <a:schemeClr val="bg1"/>
                          </a:solidFill>
                        </a:rPr>
                        <a:t>Voice &amp; Responsibility</a:t>
                      </a:r>
                      <a:endParaRPr lang="en-US" sz="2000" dirty="0">
                        <a:solidFill>
                          <a:schemeClr val="bg1"/>
                        </a:solidFill>
                      </a:endParaRPr>
                    </a:p>
                  </a:txBody>
                  <a:tcPr marT="45717" marB="45717"/>
                </a:tc>
              </a:tr>
              <a:tr h="370812">
                <a:tc>
                  <a:txBody>
                    <a:bodyPr/>
                    <a:lstStyle/>
                    <a:p>
                      <a:endParaRPr lang="en-US" sz="1800" dirty="0"/>
                    </a:p>
                  </a:txBody>
                  <a:tcPr marT="45717" marB="45717"/>
                </a:tc>
                <a:tc>
                  <a:txBody>
                    <a:bodyPr/>
                    <a:lstStyle/>
                    <a:p>
                      <a:r>
                        <a:rPr lang="en-US" sz="1800" dirty="0" smtClean="0"/>
                        <a:t>Community                        University</a:t>
                      </a:r>
                      <a:endParaRPr lang="en-US" sz="1800" dirty="0"/>
                    </a:p>
                  </a:txBody>
                  <a:tcPr marT="45717" marB="45717"/>
                </a:tc>
              </a:tr>
              <a:tr h="370812">
                <a:tc>
                  <a:txBody>
                    <a:bodyPr/>
                    <a:lstStyle/>
                    <a:p>
                      <a:r>
                        <a:rPr lang="en-US" sz="1800" dirty="0" smtClean="0"/>
                        <a:t>1.   Identify</a:t>
                      </a:r>
                      <a:r>
                        <a:rPr lang="en-US" sz="1800" baseline="0" dirty="0" smtClean="0"/>
                        <a:t> community issue(s) &amp; assets</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2.   Decide on research</a:t>
                      </a:r>
                      <a:r>
                        <a:rPr lang="en-US" sz="1800" baseline="0" dirty="0" smtClean="0"/>
                        <a:t> question(s)</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3.   Select research design</a:t>
                      </a:r>
                      <a:endParaRPr lang="en-US" sz="1800" dirty="0"/>
                    </a:p>
                  </a:txBody>
                  <a:tcPr marT="45717" marB="45717"/>
                </a:tc>
                <a:tc>
                  <a:txBody>
                    <a:bodyPr/>
                    <a:lstStyle/>
                    <a:p>
                      <a:endParaRPr lang="en-US" sz="1800"/>
                    </a:p>
                  </a:txBody>
                  <a:tcPr marT="45717" marB="45717"/>
                </a:tc>
              </a:tr>
              <a:tr h="370812">
                <a:tc>
                  <a:txBody>
                    <a:bodyPr/>
                    <a:lstStyle/>
                    <a:p>
                      <a:r>
                        <a:rPr lang="en-US" sz="1800" dirty="0" smtClean="0"/>
                        <a:t>4.   Develop instrument</a:t>
                      </a:r>
                      <a:r>
                        <a:rPr lang="en-US" sz="1800" baseline="0" dirty="0" smtClean="0"/>
                        <a:t>/process</a:t>
                      </a:r>
                      <a:endParaRPr lang="en-US" sz="1800" dirty="0"/>
                    </a:p>
                  </a:txBody>
                  <a:tcPr marT="45717" marB="45717"/>
                </a:tc>
                <a:tc>
                  <a:txBody>
                    <a:bodyPr/>
                    <a:lstStyle/>
                    <a:p>
                      <a:endParaRPr lang="en-US" sz="1800"/>
                    </a:p>
                  </a:txBody>
                  <a:tcPr marT="45717" marB="45717"/>
                </a:tc>
              </a:tr>
              <a:tr h="370812">
                <a:tc>
                  <a:txBody>
                    <a:bodyPr/>
                    <a:lstStyle/>
                    <a:p>
                      <a:r>
                        <a:rPr lang="en-US" sz="1800" dirty="0" smtClean="0"/>
                        <a:t>5.   Collect data</a:t>
                      </a:r>
                      <a:endParaRPr lang="en-US" sz="1800" dirty="0"/>
                    </a:p>
                  </a:txBody>
                  <a:tcPr marT="45717" marB="45717"/>
                </a:tc>
                <a:tc>
                  <a:txBody>
                    <a:bodyPr/>
                    <a:lstStyle/>
                    <a:p>
                      <a:endParaRPr lang="en-US" sz="1800"/>
                    </a:p>
                  </a:txBody>
                  <a:tcPr marT="45717" marB="45717"/>
                </a:tc>
              </a:tr>
              <a:tr h="370812">
                <a:tc>
                  <a:txBody>
                    <a:bodyPr/>
                    <a:lstStyle/>
                    <a:p>
                      <a:r>
                        <a:rPr lang="en-US" sz="1800" dirty="0" smtClean="0"/>
                        <a:t>6.   Analyze data</a:t>
                      </a:r>
                      <a:endParaRPr lang="en-US" sz="1800" dirty="0"/>
                    </a:p>
                  </a:txBody>
                  <a:tcPr marT="45717" marB="45717"/>
                </a:tc>
                <a:tc>
                  <a:txBody>
                    <a:bodyPr/>
                    <a:lstStyle/>
                    <a:p>
                      <a:endParaRPr lang="en-US" sz="1800"/>
                    </a:p>
                  </a:txBody>
                  <a:tcPr marT="45717" marB="45717"/>
                </a:tc>
              </a:tr>
              <a:tr h="370812">
                <a:tc>
                  <a:txBody>
                    <a:bodyPr/>
                    <a:lstStyle/>
                    <a:p>
                      <a:r>
                        <a:rPr lang="en-US" sz="1800" dirty="0" smtClean="0"/>
                        <a:t>7.   Interpret data </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8.   Critically</a:t>
                      </a:r>
                      <a:r>
                        <a:rPr lang="en-US" sz="1800" baseline="0" dirty="0" smtClean="0"/>
                        <a:t> reflect, incl. limitations</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9.   Disseminate</a:t>
                      </a:r>
                      <a:r>
                        <a:rPr lang="en-US" sz="1800" baseline="0" dirty="0" smtClean="0"/>
                        <a:t> findings</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10. Create academic products</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11. Create public products</a:t>
                      </a:r>
                      <a:endParaRPr lang="en-US" sz="1800" dirty="0"/>
                    </a:p>
                  </a:txBody>
                  <a:tcPr marT="45717" marB="45717"/>
                </a:tc>
                <a:tc>
                  <a:txBody>
                    <a:bodyPr/>
                    <a:lstStyle/>
                    <a:p>
                      <a:endParaRPr lang="en-US" sz="1800" dirty="0"/>
                    </a:p>
                  </a:txBody>
                  <a:tcPr marT="45717" marB="45717"/>
                </a:tc>
              </a:tr>
            </a:tbl>
          </a:graphicData>
        </a:graphic>
      </p:graphicFrame>
      <p:cxnSp>
        <p:nvCxnSpPr>
          <p:cNvPr id="5" name="Straight Arrow Connector 5"/>
          <p:cNvCxnSpPr>
            <a:cxnSpLocks noChangeShapeType="1"/>
          </p:cNvCxnSpPr>
          <p:nvPr/>
        </p:nvCxnSpPr>
        <p:spPr bwMode="auto">
          <a:xfrm>
            <a:off x="4944932" y="2667000"/>
            <a:ext cx="4017085" cy="0"/>
          </a:xfrm>
          <a:prstGeom prst="straightConnector1">
            <a:avLst/>
          </a:prstGeom>
          <a:noFill/>
          <a:ln w="28575" algn="ctr">
            <a:solidFill>
              <a:schemeClr val="tx1"/>
            </a:solidFill>
            <a:round/>
            <a:headEnd type="triangle" w="med" len="med"/>
            <a:tailEnd type="triangle" w="med" len="med"/>
          </a:ln>
        </p:spPr>
      </p:cxnSp>
      <p:cxnSp>
        <p:nvCxnSpPr>
          <p:cNvPr id="6" name="Straight Arrow Connector 13"/>
          <p:cNvCxnSpPr>
            <a:cxnSpLocks noChangeShapeType="1"/>
          </p:cNvCxnSpPr>
          <p:nvPr/>
        </p:nvCxnSpPr>
        <p:spPr bwMode="auto">
          <a:xfrm>
            <a:off x="4939553" y="3048000"/>
            <a:ext cx="4027842" cy="0"/>
          </a:xfrm>
          <a:prstGeom prst="straightConnector1">
            <a:avLst/>
          </a:prstGeom>
          <a:noFill/>
          <a:ln w="28575" algn="ctr">
            <a:solidFill>
              <a:schemeClr val="tx1"/>
            </a:solidFill>
            <a:round/>
            <a:headEnd type="triangle" w="med" len="med"/>
            <a:tailEnd type="triangle" w="med" len="med"/>
          </a:ln>
        </p:spPr>
      </p:cxnSp>
      <p:cxnSp>
        <p:nvCxnSpPr>
          <p:cNvPr id="7" name="Straight Arrow Connector 14"/>
          <p:cNvCxnSpPr>
            <a:cxnSpLocks noChangeShapeType="1"/>
          </p:cNvCxnSpPr>
          <p:nvPr/>
        </p:nvCxnSpPr>
        <p:spPr bwMode="auto">
          <a:xfrm>
            <a:off x="4955690" y="3429000"/>
            <a:ext cx="3995569" cy="0"/>
          </a:xfrm>
          <a:prstGeom prst="straightConnector1">
            <a:avLst/>
          </a:prstGeom>
          <a:noFill/>
          <a:ln w="28575" algn="ctr">
            <a:solidFill>
              <a:schemeClr val="tx1"/>
            </a:solidFill>
            <a:round/>
            <a:headEnd type="triangle" w="med" len="med"/>
            <a:tailEnd type="triangle" w="med" len="med"/>
          </a:ln>
        </p:spPr>
      </p:cxnSp>
      <p:cxnSp>
        <p:nvCxnSpPr>
          <p:cNvPr id="8" name="Straight Arrow Connector 15"/>
          <p:cNvCxnSpPr>
            <a:cxnSpLocks noChangeShapeType="1"/>
          </p:cNvCxnSpPr>
          <p:nvPr/>
        </p:nvCxnSpPr>
        <p:spPr bwMode="auto">
          <a:xfrm>
            <a:off x="4939553" y="3810000"/>
            <a:ext cx="4027843" cy="0"/>
          </a:xfrm>
          <a:prstGeom prst="straightConnector1">
            <a:avLst/>
          </a:prstGeom>
          <a:noFill/>
          <a:ln w="28575" algn="ctr">
            <a:solidFill>
              <a:schemeClr val="tx1"/>
            </a:solidFill>
            <a:round/>
            <a:headEnd type="triangle" w="med" len="med"/>
            <a:tailEnd type="triangle" w="med" len="med"/>
          </a:ln>
        </p:spPr>
      </p:cxnSp>
      <p:cxnSp>
        <p:nvCxnSpPr>
          <p:cNvPr id="9" name="Straight Arrow Connector 16"/>
          <p:cNvCxnSpPr>
            <a:cxnSpLocks noChangeShapeType="1"/>
          </p:cNvCxnSpPr>
          <p:nvPr/>
        </p:nvCxnSpPr>
        <p:spPr bwMode="auto">
          <a:xfrm>
            <a:off x="4934174" y="4191000"/>
            <a:ext cx="4038600" cy="0"/>
          </a:xfrm>
          <a:prstGeom prst="straightConnector1">
            <a:avLst/>
          </a:prstGeom>
          <a:noFill/>
          <a:ln w="28575" algn="ctr">
            <a:solidFill>
              <a:schemeClr val="tx1"/>
            </a:solidFill>
            <a:round/>
            <a:headEnd type="triangle" w="med" len="med"/>
            <a:tailEnd type="triangle" w="med" len="med"/>
          </a:ln>
        </p:spPr>
      </p:cxnSp>
      <p:cxnSp>
        <p:nvCxnSpPr>
          <p:cNvPr id="10" name="Straight Arrow Connector 17"/>
          <p:cNvCxnSpPr>
            <a:cxnSpLocks noChangeShapeType="1"/>
          </p:cNvCxnSpPr>
          <p:nvPr/>
        </p:nvCxnSpPr>
        <p:spPr bwMode="auto">
          <a:xfrm>
            <a:off x="4944932" y="4495800"/>
            <a:ext cx="4017085" cy="0"/>
          </a:xfrm>
          <a:prstGeom prst="straightConnector1">
            <a:avLst/>
          </a:prstGeom>
          <a:noFill/>
          <a:ln w="28575" algn="ctr">
            <a:solidFill>
              <a:schemeClr val="tx1"/>
            </a:solidFill>
            <a:round/>
            <a:headEnd type="triangle" w="med" len="med"/>
            <a:tailEnd type="triangle" w="med" len="med"/>
          </a:ln>
        </p:spPr>
      </p:cxnSp>
      <p:cxnSp>
        <p:nvCxnSpPr>
          <p:cNvPr id="11" name="Straight Arrow Connector 18"/>
          <p:cNvCxnSpPr>
            <a:cxnSpLocks noChangeShapeType="1"/>
          </p:cNvCxnSpPr>
          <p:nvPr/>
        </p:nvCxnSpPr>
        <p:spPr bwMode="auto">
          <a:xfrm>
            <a:off x="4955689" y="4876800"/>
            <a:ext cx="3995570" cy="0"/>
          </a:xfrm>
          <a:prstGeom prst="straightConnector1">
            <a:avLst/>
          </a:prstGeom>
          <a:noFill/>
          <a:ln w="28575" algn="ctr">
            <a:solidFill>
              <a:schemeClr val="tx1"/>
            </a:solidFill>
            <a:round/>
            <a:headEnd type="triangle" w="med" len="med"/>
            <a:tailEnd type="triangle" w="med" len="med"/>
          </a:ln>
        </p:spPr>
      </p:cxnSp>
      <p:cxnSp>
        <p:nvCxnSpPr>
          <p:cNvPr id="12" name="Straight Arrow Connector 19"/>
          <p:cNvCxnSpPr>
            <a:cxnSpLocks noChangeShapeType="1"/>
          </p:cNvCxnSpPr>
          <p:nvPr/>
        </p:nvCxnSpPr>
        <p:spPr bwMode="auto">
          <a:xfrm>
            <a:off x="4971826" y="5257800"/>
            <a:ext cx="3963297" cy="0"/>
          </a:xfrm>
          <a:prstGeom prst="straightConnector1">
            <a:avLst/>
          </a:prstGeom>
          <a:noFill/>
          <a:ln w="28575" algn="ctr">
            <a:solidFill>
              <a:schemeClr val="tx1"/>
            </a:solidFill>
            <a:round/>
            <a:headEnd type="triangle" w="med" len="med"/>
            <a:tailEnd type="triangle" w="med" len="med"/>
          </a:ln>
        </p:spPr>
      </p:cxnSp>
      <p:cxnSp>
        <p:nvCxnSpPr>
          <p:cNvPr id="13" name="Straight Arrow Connector 20"/>
          <p:cNvCxnSpPr>
            <a:cxnSpLocks noChangeShapeType="1"/>
          </p:cNvCxnSpPr>
          <p:nvPr/>
        </p:nvCxnSpPr>
        <p:spPr bwMode="auto">
          <a:xfrm>
            <a:off x="4934174" y="5638800"/>
            <a:ext cx="4038600" cy="0"/>
          </a:xfrm>
          <a:prstGeom prst="straightConnector1">
            <a:avLst/>
          </a:prstGeom>
          <a:noFill/>
          <a:ln w="28575" algn="ctr">
            <a:solidFill>
              <a:schemeClr val="tx1"/>
            </a:solidFill>
            <a:round/>
            <a:headEnd type="triangle" w="med" len="med"/>
            <a:tailEnd type="triangle" w="med" len="med"/>
          </a:ln>
        </p:spPr>
      </p:cxnSp>
      <p:cxnSp>
        <p:nvCxnSpPr>
          <p:cNvPr id="14" name="Straight Arrow Connector 21"/>
          <p:cNvCxnSpPr>
            <a:cxnSpLocks noChangeShapeType="1"/>
          </p:cNvCxnSpPr>
          <p:nvPr/>
        </p:nvCxnSpPr>
        <p:spPr bwMode="auto">
          <a:xfrm>
            <a:off x="4944932" y="6019800"/>
            <a:ext cx="4017085" cy="0"/>
          </a:xfrm>
          <a:prstGeom prst="straightConnector1">
            <a:avLst/>
          </a:prstGeom>
          <a:noFill/>
          <a:ln w="28575" algn="ctr">
            <a:solidFill>
              <a:schemeClr val="tx1"/>
            </a:solidFill>
            <a:round/>
            <a:headEnd type="triangle" w="med" len="med"/>
            <a:tailEnd type="triangle" w="med" len="med"/>
          </a:ln>
        </p:spPr>
      </p:cxnSp>
      <p:cxnSp>
        <p:nvCxnSpPr>
          <p:cNvPr id="15" name="Straight Arrow Connector 21"/>
          <p:cNvCxnSpPr>
            <a:cxnSpLocks noChangeShapeType="1"/>
          </p:cNvCxnSpPr>
          <p:nvPr/>
        </p:nvCxnSpPr>
        <p:spPr bwMode="auto">
          <a:xfrm>
            <a:off x="4944932" y="6400800"/>
            <a:ext cx="4017085" cy="0"/>
          </a:xfrm>
          <a:prstGeom prst="straightConnector1">
            <a:avLst/>
          </a:prstGeom>
          <a:noFill/>
          <a:ln w="28575" algn="ctr">
            <a:solidFill>
              <a:schemeClr val="tx1"/>
            </a:solidFill>
            <a:round/>
            <a:headEnd type="triangle" w="med" len="med"/>
            <a:tailEnd type="triangle" w="med" len="med"/>
          </a:ln>
        </p:spPr>
      </p:cxnSp>
    </p:spTree>
    <p:extLst>
      <p:ext uri="{BB962C8B-B14F-4D97-AF65-F5344CB8AC3E}">
        <p14:creationId xmlns:p14="http://schemas.microsoft.com/office/powerpoint/2010/main" val="1518491927"/>
      </p:ext>
    </p:extLst>
  </p:cSld>
  <p:clrMapOvr>
    <a:masterClrMapping/>
  </p:clrMapOvr>
  <p:transition spd="med">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534400" cy="609600"/>
          </a:xfrm>
        </p:spPr>
        <p:txBody>
          <a:bodyPr/>
          <a:lstStyle/>
          <a:p>
            <a:pPr algn="ctr"/>
            <a:r>
              <a:rPr lang="en-US" dirty="0" smtClean="0"/>
              <a:t>CE Teaching &amp; Learning For Credit Abacus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67117096"/>
              </p:ext>
            </p:extLst>
          </p:nvPr>
        </p:nvGraphicFramePr>
        <p:xfrm>
          <a:off x="-25758" y="1455811"/>
          <a:ext cx="9144000" cy="5216790"/>
        </p:xfrm>
        <a:graphic>
          <a:graphicData uri="http://schemas.openxmlformats.org/drawingml/2006/table">
            <a:tbl>
              <a:tblPr firstRow="1" bandRow="1">
                <a:tableStyleId>{5C22544A-7EE6-4342-B048-85BDC9FD1C3A}</a:tableStyleId>
              </a:tblPr>
              <a:tblGrid>
                <a:gridCol w="4978758"/>
                <a:gridCol w="4165242"/>
              </a:tblGrid>
              <a:tr h="147177">
                <a:tc>
                  <a:txBody>
                    <a:bodyPr/>
                    <a:lstStyle/>
                    <a:p>
                      <a:r>
                        <a:rPr lang="en-US" sz="2000" dirty="0" smtClean="0"/>
                        <a:t>Steps in CE</a:t>
                      </a:r>
                      <a:r>
                        <a:rPr lang="en-US" sz="2000" baseline="0" dirty="0" smtClean="0"/>
                        <a:t> Teaching/Learning Process</a:t>
                      </a:r>
                      <a:endParaRPr lang="en-US" sz="2000" dirty="0">
                        <a:solidFill>
                          <a:schemeClr val="tx1"/>
                        </a:solidFill>
                      </a:endParaRPr>
                    </a:p>
                  </a:txBody>
                  <a:tcPr marT="45717" marB="45717"/>
                </a:tc>
                <a:tc>
                  <a:txBody>
                    <a:bodyPr/>
                    <a:lstStyle/>
                    <a:p>
                      <a:pPr algn="ctr"/>
                      <a:r>
                        <a:rPr lang="en-US" sz="2000" dirty="0" smtClean="0">
                          <a:solidFill>
                            <a:schemeClr val="bg1"/>
                          </a:solidFill>
                        </a:rPr>
                        <a:t>Voice &amp; Responsibility</a:t>
                      </a:r>
                      <a:endParaRPr lang="en-US" sz="2000" dirty="0">
                        <a:solidFill>
                          <a:schemeClr val="bg1"/>
                        </a:solidFill>
                      </a:endParaRPr>
                    </a:p>
                  </a:txBody>
                  <a:tcPr marT="45717" marB="45717"/>
                </a:tc>
              </a:tr>
              <a:tr h="370812">
                <a:tc>
                  <a:txBody>
                    <a:bodyPr/>
                    <a:lstStyle/>
                    <a:p>
                      <a:endParaRPr lang="en-US" sz="1800" dirty="0"/>
                    </a:p>
                  </a:txBody>
                  <a:tcPr marT="45717" marB="45717"/>
                </a:tc>
                <a:tc>
                  <a:txBody>
                    <a:bodyPr/>
                    <a:lstStyle/>
                    <a:p>
                      <a:r>
                        <a:rPr lang="en-US" sz="1800" dirty="0" smtClean="0"/>
                        <a:t>Community                        University</a:t>
                      </a:r>
                      <a:endParaRPr lang="en-US" sz="1800" dirty="0"/>
                    </a:p>
                  </a:txBody>
                  <a:tcPr marT="45717" marB="45717"/>
                </a:tc>
              </a:tr>
              <a:tr h="370812">
                <a:tc>
                  <a:txBody>
                    <a:bodyPr/>
                    <a:lstStyle/>
                    <a:p>
                      <a:r>
                        <a:rPr lang="en-US" sz="1800" dirty="0" smtClean="0"/>
                        <a:t>1.    Identify</a:t>
                      </a:r>
                      <a:r>
                        <a:rPr lang="en-US" sz="1800" baseline="0" dirty="0" smtClean="0"/>
                        <a:t> community issue(s) &amp; assets</a:t>
                      </a:r>
                      <a:endParaRPr lang="en-US" sz="1800" dirty="0">
                        <a:solidFill>
                          <a:schemeClr val="tx1"/>
                        </a:solidFill>
                      </a:endParaRPr>
                    </a:p>
                  </a:txBody>
                  <a:tcPr marT="45717" marB="45717"/>
                </a:tc>
                <a:tc>
                  <a:txBody>
                    <a:bodyPr/>
                    <a:lstStyle/>
                    <a:p>
                      <a:endParaRPr lang="en-US" sz="1800" dirty="0"/>
                    </a:p>
                  </a:txBody>
                  <a:tcPr marT="45717" marB="45717"/>
                </a:tc>
              </a:tr>
              <a:tr h="370812">
                <a:tc>
                  <a:txBody>
                    <a:bodyPr/>
                    <a:lstStyle/>
                    <a:p>
                      <a:r>
                        <a:rPr lang="en-US" sz="1800" baseline="0" dirty="0" smtClean="0"/>
                        <a:t>2.    Develop learning objectives, outcomes</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3.    Recruit</a:t>
                      </a:r>
                      <a:r>
                        <a:rPr lang="en-US" sz="1800" baseline="0" dirty="0" smtClean="0"/>
                        <a:t> interested students</a:t>
                      </a:r>
                      <a:endParaRPr lang="en-US" sz="1800" dirty="0"/>
                    </a:p>
                  </a:txBody>
                  <a:tcPr marT="45717" marB="45717"/>
                </a:tc>
                <a:tc>
                  <a:txBody>
                    <a:bodyPr/>
                    <a:lstStyle/>
                    <a:p>
                      <a:endParaRPr lang="en-US" sz="1800"/>
                    </a:p>
                  </a:txBody>
                  <a:tcPr marT="45717" marB="45717"/>
                </a:tc>
              </a:tr>
              <a:tr h="370812">
                <a:tc>
                  <a:txBody>
                    <a:bodyPr/>
                    <a:lstStyle/>
                    <a:p>
                      <a:r>
                        <a:rPr lang="en-US" sz="1800" dirty="0" smtClean="0"/>
                        <a:t>4.    Match</a:t>
                      </a:r>
                      <a:r>
                        <a:rPr lang="en-US" sz="1800" baseline="0" dirty="0" smtClean="0"/>
                        <a:t> community &amp; students</a:t>
                      </a:r>
                      <a:endParaRPr lang="en-US" sz="1800" dirty="0"/>
                    </a:p>
                  </a:txBody>
                  <a:tcPr marT="45717" marB="45717"/>
                </a:tc>
                <a:tc>
                  <a:txBody>
                    <a:bodyPr/>
                    <a:lstStyle/>
                    <a:p>
                      <a:endParaRPr lang="en-US" sz="1800"/>
                    </a:p>
                  </a:txBody>
                  <a:tcPr marT="45717" marB="45717"/>
                </a:tc>
              </a:tr>
              <a:tr h="370812">
                <a:tc>
                  <a:txBody>
                    <a:bodyPr/>
                    <a:lstStyle/>
                    <a:p>
                      <a:r>
                        <a:rPr lang="en-US" sz="1800" dirty="0" smtClean="0"/>
                        <a:t>5.    Orient students to community</a:t>
                      </a:r>
                      <a:r>
                        <a:rPr lang="en-US" sz="1800" baseline="0" dirty="0" smtClean="0"/>
                        <a:t> setting</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6.    Develop assignments/activities</a:t>
                      </a:r>
                      <a:endParaRPr lang="en-US" sz="1800" dirty="0"/>
                    </a:p>
                  </a:txBody>
                  <a:tcPr marT="45717" marB="45717"/>
                </a:tc>
                <a:tc>
                  <a:txBody>
                    <a:bodyPr/>
                    <a:lstStyle/>
                    <a:p>
                      <a:endParaRPr lang="en-US" sz="1800"/>
                    </a:p>
                  </a:txBody>
                  <a:tcPr marT="45717" marB="45717"/>
                </a:tc>
              </a:tr>
              <a:tr h="370812">
                <a:tc>
                  <a:txBody>
                    <a:bodyPr/>
                    <a:lstStyle/>
                    <a:p>
                      <a:r>
                        <a:rPr lang="en-US" sz="1800" dirty="0" smtClean="0"/>
                        <a:t>7.    Grade/feedback</a:t>
                      </a:r>
                      <a:r>
                        <a:rPr lang="en-US" sz="1800" baseline="0" dirty="0" smtClean="0"/>
                        <a:t> on assignments</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8.    Evaluate student performance</a:t>
                      </a:r>
                      <a:r>
                        <a:rPr lang="en-US" sz="1800" baseline="0" dirty="0" smtClean="0"/>
                        <a:t> </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9.    Evaluate partnership </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10.</a:t>
                      </a:r>
                      <a:r>
                        <a:rPr lang="en-US" sz="1800" baseline="0" dirty="0" smtClean="0"/>
                        <a:t>  </a:t>
                      </a:r>
                      <a:r>
                        <a:rPr lang="en-US" sz="1800" dirty="0" smtClean="0"/>
                        <a:t>Critically reflect on outcomes</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11.  Create</a:t>
                      </a:r>
                      <a:r>
                        <a:rPr lang="en-US" sz="1800" baseline="0" dirty="0" smtClean="0"/>
                        <a:t> academic </a:t>
                      </a:r>
                      <a:r>
                        <a:rPr lang="en-US" sz="1800" dirty="0" smtClean="0"/>
                        <a:t>products</a:t>
                      </a:r>
                      <a:endParaRPr lang="en-US" sz="1800" dirty="0"/>
                    </a:p>
                  </a:txBody>
                  <a:tcPr marT="45717" marB="45717"/>
                </a:tc>
                <a:tc>
                  <a:txBody>
                    <a:bodyPr/>
                    <a:lstStyle/>
                    <a:p>
                      <a:endParaRPr lang="en-US" sz="1800" dirty="0"/>
                    </a:p>
                  </a:txBody>
                  <a:tcPr marT="45717" marB="45717"/>
                </a:tc>
              </a:tr>
              <a:tr h="370812">
                <a:tc>
                  <a:txBody>
                    <a:bodyPr/>
                    <a:lstStyle/>
                    <a:p>
                      <a:r>
                        <a:rPr lang="en-US" sz="1800" dirty="0" smtClean="0"/>
                        <a:t>12.</a:t>
                      </a:r>
                      <a:r>
                        <a:rPr lang="en-US" sz="1800" baseline="0" dirty="0" smtClean="0"/>
                        <a:t>  Create public products</a:t>
                      </a:r>
                      <a:endParaRPr lang="en-US" sz="1800" dirty="0"/>
                    </a:p>
                  </a:txBody>
                  <a:tcPr marT="45717" marB="45717"/>
                </a:tc>
                <a:tc>
                  <a:txBody>
                    <a:bodyPr/>
                    <a:lstStyle/>
                    <a:p>
                      <a:endParaRPr lang="en-US" sz="1800" dirty="0"/>
                    </a:p>
                  </a:txBody>
                  <a:tcPr marT="45717" marB="45717"/>
                </a:tc>
              </a:tr>
            </a:tbl>
          </a:graphicData>
        </a:graphic>
      </p:graphicFrame>
      <p:cxnSp>
        <p:nvCxnSpPr>
          <p:cNvPr id="5" name="Straight Arrow Connector 5"/>
          <p:cNvCxnSpPr>
            <a:cxnSpLocks noChangeShapeType="1"/>
          </p:cNvCxnSpPr>
          <p:nvPr/>
        </p:nvCxnSpPr>
        <p:spPr bwMode="auto">
          <a:xfrm>
            <a:off x="5129463" y="2438400"/>
            <a:ext cx="3785937" cy="0"/>
          </a:xfrm>
          <a:prstGeom prst="straightConnector1">
            <a:avLst/>
          </a:prstGeom>
          <a:noFill/>
          <a:ln w="28575" algn="ctr">
            <a:solidFill>
              <a:schemeClr val="tx1"/>
            </a:solidFill>
            <a:round/>
            <a:headEnd type="triangle" w="med" len="med"/>
            <a:tailEnd type="triangle" w="med" len="med"/>
          </a:ln>
        </p:spPr>
      </p:cxnSp>
      <p:cxnSp>
        <p:nvCxnSpPr>
          <p:cNvPr id="6" name="Straight Arrow Connector 6"/>
          <p:cNvCxnSpPr>
            <a:cxnSpLocks noChangeShapeType="1"/>
          </p:cNvCxnSpPr>
          <p:nvPr/>
        </p:nvCxnSpPr>
        <p:spPr bwMode="auto">
          <a:xfrm>
            <a:off x="5129463" y="2819400"/>
            <a:ext cx="3785937" cy="0"/>
          </a:xfrm>
          <a:prstGeom prst="straightConnector1">
            <a:avLst/>
          </a:prstGeom>
          <a:noFill/>
          <a:ln w="28575" algn="ctr">
            <a:solidFill>
              <a:schemeClr val="tx1"/>
            </a:solidFill>
            <a:round/>
            <a:headEnd type="triangle" w="med" len="med"/>
            <a:tailEnd type="triangle" w="med" len="med"/>
          </a:ln>
        </p:spPr>
      </p:cxnSp>
      <p:cxnSp>
        <p:nvCxnSpPr>
          <p:cNvPr id="7" name="Straight Arrow Connector 7"/>
          <p:cNvCxnSpPr>
            <a:cxnSpLocks noChangeShapeType="1"/>
          </p:cNvCxnSpPr>
          <p:nvPr/>
        </p:nvCxnSpPr>
        <p:spPr bwMode="auto">
          <a:xfrm>
            <a:off x="5129463" y="3200400"/>
            <a:ext cx="3785937" cy="0"/>
          </a:xfrm>
          <a:prstGeom prst="straightConnector1">
            <a:avLst/>
          </a:prstGeom>
          <a:noFill/>
          <a:ln w="28575" algn="ctr">
            <a:solidFill>
              <a:schemeClr val="tx1"/>
            </a:solidFill>
            <a:round/>
            <a:headEnd type="triangle" w="med" len="med"/>
            <a:tailEnd type="triangle" w="med" len="med"/>
          </a:ln>
        </p:spPr>
      </p:cxnSp>
      <p:cxnSp>
        <p:nvCxnSpPr>
          <p:cNvPr id="8" name="Straight Arrow Connector 8"/>
          <p:cNvCxnSpPr>
            <a:cxnSpLocks noChangeShapeType="1"/>
          </p:cNvCxnSpPr>
          <p:nvPr/>
        </p:nvCxnSpPr>
        <p:spPr bwMode="auto">
          <a:xfrm>
            <a:off x="5129463" y="3505200"/>
            <a:ext cx="3785937" cy="0"/>
          </a:xfrm>
          <a:prstGeom prst="straightConnector1">
            <a:avLst/>
          </a:prstGeom>
          <a:noFill/>
          <a:ln w="28575" algn="ctr">
            <a:solidFill>
              <a:schemeClr val="tx1"/>
            </a:solidFill>
            <a:round/>
            <a:headEnd type="triangle" w="med" len="med"/>
            <a:tailEnd type="triangle" w="med" len="med"/>
          </a:ln>
        </p:spPr>
      </p:cxnSp>
      <p:cxnSp>
        <p:nvCxnSpPr>
          <p:cNvPr id="9" name="Straight Arrow Connector 9"/>
          <p:cNvCxnSpPr>
            <a:cxnSpLocks noChangeShapeType="1"/>
          </p:cNvCxnSpPr>
          <p:nvPr/>
        </p:nvCxnSpPr>
        <p:spPr bwMode="auto">
          <a:xfrm>
            <a:off x="5129463" y="3962400"/>
            <a:ext cx="3785937" cy="0"/>
          </a:xfrm>
          <a:prstGeom prst="straightConnector1">
            <a:avLst/>
          </a:prstGeom>
          <a:noFill/>
          <a:ln w="28575" algn="ctr">
            <a:solidFill>
              <a:schemeClr val="tx1"/>
            </a:solidFill>
            <a:round/>
            <a:headEnd type="triangle" w="med" len="med"/>
            <a:tailEnd type="triangle" w="med" len="med"/>
          </a:ln>
        </p:spPr>
      </p:cxnSp>
      <p:cxnSp>
        <p:nvCxnSpPr>
          <p:cNvPr id="10" name="Straight Arrow Connector 10"/>
          <p:cNvCxnSpPr>
            <a:cxnSpLocks noChangeShapeType="1"/>
          </p:cNvCxnSpPr>
          <p:nvPr/>
        </p:nvCxnSpPr>
        <p:spPr bwMode="auto">
          <a:xfrm>
            <a:off x="5129463" y="4267200"/>
            <a:ext cx="3785937" cy="0"/>
          </a:xfrm>
          <a:prstGeom prst="straightConnector1">
            <a:avLst/>
          </a:prstGeom>
          <a:noFill/>
          <a:ln w="28575" algn="ctr">
            <a:solidFill>
              <a:schemeClr val="tx1"/>
            </a:solidFill>
            <a:round/>
            <a:headEnd type="triangle" w="med" len="med"/>
            <a:tailEnd type="triangle" w="med" len="med"/>
          </a:ln>
        </p:spPr>
      </p:cxnSp>
      <p:cxnSp>
        <p:nvCxnSpPr>
          <p:cNvPr id="11" name="Straight Arrow Connector 11"/>
          <p:cNvCxnSpPr>
            <a:cxnSpLocks noChangeShapeType="1"/>
          </p:cNvCxnSpPr>
          <p:nvPr/>
        </p:nvCxnSpPr>
        <p:spPr bwMode="auto">
          <a:xfrm>
            <a:off x="5129463" y="4648200"/>
            <a:ext cx="3785937" cy="0"/>
          </a:xfrm>
          <a:prstGeom prst="straightConnector1">
            <a:avLst/>
          </a:prstGeom>
          <a:noFill/>
          <a:ln w="28575" algn="ctr">
            <a:solidFill>
              <a:schemeClr val="tx1"/>
            </a:solidFill>
            <a:round/>
            <a:headEnd type="triangle" w="med" len="med"/>
            <a:tailEnd type="triangle" w="med" len="med"/>
          </a:ln>
        </p:spPr>
      </p:cxnSp>
      <p:cxnSp>
        <p:nvCxnSpPr>
          <p:cNvPr id="12" name="Straight Arrow Connector 12"/>
          <p:cNvCxnSpPr>
            <a:cxnSpLocks noChangeShapeType="1"/>
          </p:cNvCxnSpPr>
          <p:nvPr/>
        </p:nvCxnSpPr>
        <p:spPr bwMode="auto">
          <a:xfrm>
            <a:off x="5129463" y="5029200"/>
            <a:ext cx="3785937" cy="0"/>
          </a:xfrm>
          <a:prstGeom prst="straightConnector1">
            <a:avLst/>
          </a:prstGeom>
          <a:noFill/>
          <a:ln w="28575" algn="ctr">
            <a:solidFill>
              <a:schemeClr val="tx1"/>
            </a:solidFill>
            <a:round/>
            <a:headEnd type="triangle" w="med" len="med"/>
            <a:tailEnd type="triangle" w="med" len="med"/>
          </a:ln>
        </p:spPr>
      </p:cxnSp>
      <p:cxnSp>
        <p:nvCxnSpPr>
          <p:cNvPr id="13" name="Straight Arrow Connector 13"/>
          <p:cNvCxnSpPr>
            <a:cxnSpLocks noChangeShapeType="1"/>
          </p:cNvCxnSpPr>
          <p:nvPr/>
        </p:nvCxnSpPr>
        <p:spPr bwMode="auto">
          <a:xfrm>
            <a:off x="5129463" y="5410200"/>
            <a:ext cx="3785937" cy="0"/>
          </a:xfrm>
          <a:prstGeom prst="straightConnector1">
            <a:avLst/>
          </a:prstGeom>
          <a:noFill/>
          <a:ln w="28575" algn="ctr">
            <a:solidFill>
              <a:schemeClr val="tx1"/>
            </a:solidFill>
            <a:round/>
            <a:headEnd type="triangle" w="med" len="med"/>
            <a:tailEnd type="triangle" w="med" len="med"/>
          </a:ln>
        </p:spPr>
      </p:cxnSp>
      <p:cxnSp>
        <p:nvCxnSpPr>
          <p:cNvPr id="14" name="Straight Arrow Connector 14"/>
          <p:cNvCxnSpPr>
            <a:cxnSpLocks noChangeShapeType="1"/>
          </p:cNvCxnSpPr>
          <p:nvPr/>
        </p:nvCxnSpPr>
        <p:spPr bwMode="auto">
          <a:xfrm>
            <a:off x="5129463" y="5791200"/>
            <a:ext cx="3785937" cy="0"/>
          </a:xfrm>
          <a:prstGeom prst="straightConnector1">
            <a:avLst/>
          </a:prstGeom>
          <a:noFill/>
          <a:ln w="28575" algn="ctr">
            <a:solidFill>
              <a:schemeClr val="tx1"/>
            </a:solidFill>
            <a:round/>
            <a:headEnd type="triangle" w="med" len="med"/>
            <a:tailEnd type="triangle" w="med" len="med"/>
          </a:ln>
        </p:spPr>
      </p:cxnSp>
      <p:cxnSp>
        <p:nvCxnSpPr>
          <p:cNvPr id="15" name="Straight Arrow Connector 14"/>
          <p:cNvCxnSpPr>
            <a:cxnSpLocks noChangeShapeType="1"/>
          </p:cNvCxnSpPr>
          <p:nvPr/>
        </p:nvCxnSpPr>
        <p:spPr bwMode="auto">
          <a:xfrm>
            <a:off x="5105400" y="6172200"/>
            <a:ext cx="3810000" cy="0"/>
          </a:xfrm>
          <a:prstGeom prst="straightConnector1">
            <a:avLst/>
          </a:prstGeom>
          <a:noFill/>
          <a:ln w="28575" algn="ctr">
            <a:solidFill>
              <a:schemeClr val="tx1"/>
            </a:solidFill>
            <a:round/>
            <a:headEnd type="triangle" w="med" len="med"/>
            <a:tailEnd type="triangle" w="med" len="med"/>
          </a:ln>
        </p:spPr>
      </p:cxnSp>
      <p:cxnSp>
        <p:nvCxnSpPr>
          <p:cNvPr id="16" name="Straight Arrow Connector 15"/>
          <p:cNvCxnSpPr>
            <a:cxnSpLocks noChangeShapeType="1"/>
          </p:cNvCxnSpPr>
          <p:nvPr/>
        </p:nvCxnSpPr>
        <p:spPr bwMode="auto">
          <a:xfrm>
            <a:off x="5129463" y="6477000"/>
            <a:ext cx="3810000" cy="0"/>
          </a:xfrm>
          <a:prstGeom prst="straightConnector1">
            <a:avLst/>
          </a:prstGeom>
          <a:noFill/>
          <a:ln w="28575" algn="ctr">
            <a:solidFill>
              <a:schemeClr val="tx1"/>
            </a:solidFill>
            <a:round/>
            <a:headEnd type="triangle" w="med" len="med"/>
            <a:tailEnd type="triangle" w="med" len="med"/>
          </a:ln>
        </p:spPr>
      </p:cxnSp>
    </p:spTree>
    <p:extLst>
      <p:ext uri="{BB962C8B-B14F-4D97-AF65-F5344CB8AC3E}">
        <p14:creationId xmlns:p14="http://schemas.microsoft.com/office/powerpoint/2010/main" val="1092936279"/>
      </p:ext>
    </p:extLst>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915400" cy="838200"/>
          </a:xfrm>
        </p:spPr>
        <p:txBody>
          <a:bodyPr/>
          <a:lstStyle/>
          <a:p>
            <a:pPr algn="ctr"/>
            <a:r>
              <a:rPr lang="en-US" sz="3000" dirty="0" smtClean="0"/>
              <a:t>CE Teaching &amp; Learning Not for Credit Abacus</a:t>
            </a:r>
            <a:endParaRPr lang="en-US" sz="3000" dirty="0"/>
          </a:p>
        </p:txBody>
      </p:sp>
      <p:graphicFrame>
        <p:nvGraphicFramePr>
          <p:cNvPr id="4" name="Table 3"/>
          <p:cNvGraphicFramePr>
            <a:graphicFrameLocks noGrp="1"/>
          </p:cNvGraphicFramePr>
          <p:nvPr>
            <p:extLst>
              <p:ext uri="{D42A27DB-BD31-4B8C-83A1-F6EECF244321}">
                <p14:modId xmlns:p14="http://schemas.microsoft.com/office/powerpoint/2010/main" val="3964207953"/>
              </p:ext>
            </p:extLst>
          </p:nvPr>
        </p:nvGraphicFramePr>
        <p:xfrm>
          <a:off x="37563" y="1338057"/>
          <a:ext cx="9072560" cy="5326869"/>
        </p:xfrm>
        <a:graphic>
          <a:graphicData uri="http://schemas.openxmlformats.org/drawingml/2006/table">
            <a:tbl>
              <a:tblPr firstRow="1" bandRow="1">
                <a:tableStyleId>{5C22544A-7EE6-4342-B048-85BDC9FD1C3A}</a:tableStyleId>
              </a:tblPr>
              <a:tblGrid>
                <a:gridCol w="4991637"/>
                <a:gridCol w="4080923"/>
              </a:tblGrid>
              <a:tr h="466572">
                <a:tc>
                  <a:txBody>
                    <a:bodyPr/>
                    <a:lstStyle/>
                    <a:p>
                      <a:r>
                        <a:rPr lang="en-US" sz="2000" dirty="0" smtClean="0"/>
                        <a:t>Steps</a:t>
                      </a:r>
                      <a:r>
                        <a:rPr lang="en-US" sz="2000" baseline="0" dirty="0" smtClean="0"/>
                        <a:t> </a:t>
                      </a:r>
                      <a:r>
                        <a:rPr lang="en-US" sz="2000" dirty="0" smtClean="0"/>
                        <a:t>in CE</a:t>
                      </a:r>
                      <a:r>
                        <a:rPr lang="en-US" sz="2000" baseline="0" dirty="0" smtClean="0"/>
                        <a:t> Teaching/Learning Process</a:t>
                      </a:r>
                      <a:endParaRPr lang="en-US" sz="2000" dirty="0">
                        <a:solidFill>
                          <a:schemeClr val="tx1"/>
                        </a:solidFill>
                      </a:endParaRPr>
                    </a:p>
                  </a:txBody>
                  <a:tcPr marT="45717" marB="45717"/>
                </a:tc>
                <a:tc>
                  <a:txBody>
                    <a:bodyPr/>
                    <a:lstStyle/>
                    <a:p>
                      <a:pPr algn="ctr"/>
                      <a:r>
                        <a:rPr lang="en-US" sz="2000" dirty="0" smtClean="0"/>
                        <a:t>Voice &amp; Responsibility</a:t>
                      </a:r>
                      <a:endParaRPr lang="en-US" sz="2000" dirty="0">
                        <a:solidFill>
                          <a:schemeClr val="tx1"/>
                        </a:solidFill>
                      </a:endParaRPr>
                    </a:p>
                  </a:txBody>
                  <a:tcPr marT="45717" marB="45717"/>
                </a:tc>
              </a:tr>
              <a:tr h="373869">
                <a:tc>
                  <a:txBody>
                    <a:bodyPr/>
                    <a:lstStyle/>
                    <a:p>
                      <a:endParaRPr lang="en-US" sz="1800" dirty="0"/>
                    </a:p>
                  </a:txBody>
                  <a:tcPr marT="45717" marB="45717"/>
                </a:tc>
                <a:tc>
                  <a:txBody>
                    <a:bodyPr/>
                    <a:lstStyle/>
                    <a:p>
                      <a:r>
                        <a:rPr lang="en-US" sz="1800" dirty="0" smtClean="0"/>
                        <a:t>Community                         University</a:t>
                      </a:r>
                      <a:endParaRPr lang="en-US" sz="1800" dirty="0"/>
                    </a:p>
                  </a:txBody>
                  <a:tcPr marT="45717" marB="45717"/>
                </a:tc>
              </a:tr>
              <a:tr h="373869">
                <a:tc>
                  <a:txBody>
                    <a:bodyPr/>
                    <a:lstStyle/>
                    <a:p>
                      <a:r>
                        <a:rPr lang="en-US" sz="1800" dirty="0" smtClean="0"/>
                        <a:t>1.   Identify</a:t>
                      </a:r>
                      <a:r>
                        <a:rPr lang="en-US" sz="1800" baseline="0" dirty="0" smtClean="0"/>
                        <a:t> community issue(s) &amp; assets</a:t>
                      </a:r>
                      <a:endParaRPr lang="en-US" sz="1800" dirty="0">
                        <a:solidFill>
                          <a:schemeClr val="tx1"/>
                        </a:solidFill>
                      </a:endParaRPr>
                    </a:p>
                  </a:txBody>
                  <a:tcPr marT="45717" marB="45717"/>
                </a:tc>
                <a:tc>
                  <a:txBody>
                    <a:bodyPr/>
                    <a:lstStyle/>
                    <a:p>
                      <a:endParaRPr lang="en-US" sz="1800" dirty="0"/>
                    </a:p>
                  </a:txBody>
                  <a:tcPr marT="45717" marB="45717"/>
                </a:tc>
              </a:tr>
              <a:tr h="373869">
                <a:tc>
                  <a:txBody>
                    <a:bodyPr/>
                    <a:lstStyle/>
                    <a:p>
                      <a:r>
                        <a:rPr lang="en-US" sz="1800" dirty="0" smtClean="0"/>
                        <a:t>2.   Identify</a:t>
                      </a:r>
                      <a:r>
                        <a:rPr lang="en-US" sz="1800" baseline="0" dirty="0" smtClean="0"/>
                        <a:t> context—time, setting</a:t>
                      </a:r>
                      <a:endParaRPr lang="en-US" sz="1800" dirty="0">
                        <a:solidFill>
                          <a:schemeClr val="tx1"/>
                        </a:solidFill>
                      </a:endParaRPr>
                    </a:p>
                  </a:txBody>
                  <a:tcPr marT="45717" marB="45717"/>
                </a:tc>
                <a:tc>
                  <a:txBody>
                    <a:bodyPr/>
                    <a:lstStyle/>
                    <a:p>
                      <a:endParaRPr lang="en-US" sz="1800" dirty="0"/>
                    </a:p>
                  </a:txBody>
                  <a:tcPr marT="45717" marB="45717"/>
                </a:tc>
              </a:tr>
              <a:tr h="373869">
                <a:tc>
                  <a:txBody>
                    <a:bodyPr/>
                    <a:lstStyle/>
                    <a:p>
                      <a:r>
                        <a:rPr lang="en-US" sz="1800" dirty="0" smtClean="0"/>
                        <a:t>3.   Understand</a:t>
                      </a:r>
                      <a:r>
                        <a:rPr lang="en-US" sz="1800" baseline="0" dirty="0" smtClean="0"/>
                        <a:t> learners’ needs</a:t>
                      </a:r>
                      <a:endParaRPr lang="en-US" sz="1800" dirty="0">
                        <a:solidFill>
                          <a:schemeClr val="tx1"/>
                        </a:solidFill>
                      </a:endParaRPr>
                    </a:p>
                  </a:txBody>
                  <a:tcPr marT="45717" marB="45717"/>
                </a:tc>
                <a:tc>
                  <a:txBody>
                    <a:bodyPr/>
                    <a:lstStyle/>
                    <a:p>
                      <a:endParaRPr lang="en-US" sz="1800"/>
                    </a:p>
                  </a:txBody>
                  <a:tcPr marT="45717" marB="45717"/>
                </a:tc>
              </a:tr>
              <a:tr h="373869">
                <a:tc>
                  <a:txBody>
                    <a:bodyPr/>
                    <a:lstStyle/>
                    <a:p>
                      <a:r>
                        <a:rPr lang="en-US" sz="1800" dirty="0" smtClean="0"/>
                        <a:t>4.   Identify learning objectives, outcomes</a:t>
                      </a:r>
                      <a:endParaRPr lang="en-US" sz="1800" dirty="0">
                        <a:solidFill>
                          <a:schemeClr val="tx1"/>
                        </a:solidFill>
                      </a:endParaRPr>
                    </a:p>
                  </a:txBody>
                  <a:tcPr marT="45717" marB="45717"/>
                </a:tc>
                <a:tc>
                  <a:txBody>
                    <a:bodyPr/>
                    <a:lstStyle/>
                    <a:p>
                      <a:endParaRPr lang="en-US" sz="1800"/>
                    </a:p>
                  </a:txBody>
                  <a:tcPr marT="45717" marB="45717"/>
                </a:tc>
              </a:tr>
              <a:tr h="373869">
                <a:tc>
                  <a:txBody>
                    <a:bodyPr/>
                    <a:lstStyle/>
                    <a:p>
                      <a:r>
                        <a:rPr lang="en-US" sz="1800" dirty="0" smtClean="0"/>
                        <a:t>5.   Develop learning</a:t>
                      </a:r>
                      <a:r>
                        <a:rPr lang="en-US" sz="1800" baseline="0" dirty="0" smtClean="0"/>
                        <a:t> experiences</a:t>
                      </a:r>
                      <a:endParaRPr lang="en-US" sz="1800" dirty="0">
                        <a:solidFill>
                          <a:schemeClr val="tx1"/>
                        </a:solidFill>
                      </a:endParaRPr>
                    </a:p>
                  </a:txBody>
                  <a:tcPr marT="45717" marB="45717"/>
                </a:tc>
                <a:tc>
                  <a:txBody>
                    <a:bodyPr/>
                    <a:lstStyle/>
                    <a:p>
                      <a:endParaRPr lang="en-US" sz="1800" dirty="0"/>
                    </a:p>
                  </a:txBody>
                  <a:tcPr marT="45717" marB="45717"/>
                </a:tc>
              </a:tr>
              <a:tr h="373869">
                <a:tc>
                  <a:txBody>
                    <a:bodyPr/>
                    <a:lstStyle/>
                    <a:p>
                      <a:r>
                        <a:rPr lang="en-US" sz="1800" dirty="0" smtClean="0"/>
                        <a:t>6.   Provide</a:t>
                      </a:r>
                      <a:r>
                        <a:rPr lang="en-US" sz="1800" baseline="0" dirty="0" smtClean="0"/>
                        <a:t> learning experiences</a:t>
                      </a:r>
                      <a:endParaRPr lang="en-US" sz="1800" dirty="0">
                        <a:solidFill>
                          <a:schemeClr val="tx1"/>
                        </a:solidFill>
                      </a:endParaRPr>
                    </a:p>
                  </a:txBody>
                  <a:tcPr marT="45717" marB="45717"/>
                </a:tc>
                <a:tc>
                  <a:txBody>
                    <a:bodyPr/>
                    <a:lstStyle/>
                    <a:p>
                      <a:endParaRPr lang="en-US" sz="1800"/>
                    </a:p>
                  </a:txBody>
                  <a:tcPr marT="45717" marB="45717"/>
                </a:tc>
              </a:tr>
              <a:tr h="373869">
                <a:tc>
                  <a:txBody>
                    <a:bodyPr/>
                    <a:lstStyle/>
                    <a:p>
                      <a:r>
                        <a:rPr lang="en-US" sz="1800" dirty="0" smtClean="0"/>
                        <a:t>7.   Develop evaluation plan</a:t>
                      </a:r>
                      <a:endParaRPr lang="en-US" sz="1800" dirty="0">
                        <a:solidFill>
                          <a:schemeClr val="tx1"/>
                        </a:solidFill>
                      </a:endParaRPr>
                    </a:p>
                  </a:txBody>
                  <a:tcPr marT="45717" marB="45717"/>
                </a:tc>
                <a:tc>
                  <a:txBody>
                    <a:bodyPr/>
                    <a:lstStyle/>
                    <a:p>
                      <a:endParaRPr lang="en-US" sz="1800" dirty="0"/>
                    </a:p>
                  </a:txBody>
                  <a:tcPr marT="45717" marB="45717"/>
                </a:tc>
              </a:tr>
              <a:tr h="373869">
                <a:tc>
                  <a:txBody>
                    <a:bodyPr/>
                    <a:lstStyle/>
                    <a:p>
                      <a:r>
                        <a:rPr lang="en-US" sz="1800" dirty="0" smtClean="0"/>
                        <a:t>8.   Gather</a:t>
                      </a:r>
                      <a:r>
                        <a:rPr lang="en-US" sz="1800" baseline="0" dirty="0" smtClean="0"/>
                        <a:t> &amp; analyze evaluation data</a:t>
                      </a:r>
                      <a:endParaRPr lang="en-US" sz="1800" dirty="0">
                        <a:solidFill>
                          <a:schemeClr val="tx1"/>
                        </a:solidFill>
                      </a:endParaRPr>
                    </a:p>
                  </a:txBody>
                  <a:tcPr marT="45717" marB="45717"/>
                </a:tc>
                <a:tc>
                  <a:txBody>
                    <a:bodyPr/>
                    <a:lstStyle/>
                    <a:p>
                      <a:endParaRPr lang="en-US" sz="1800" dirty="0"/>
                    </a:p>
                  </a:txBody>
                  <a:tcPr marT="45717" marB="45717"/>
                </a:tc>
              </a:tr>
              <a:tr h="373869">
                <a:tc>
                  <a:txBody>
                    <a:bodyPr/>
                    <a:lstStyle/>
                    <a:p>
                      <a:r>
                        <a:rPr lang="en-US" sz="1800" dirty="0" smtClean="0"/>
                        <a:t>9.   Critically</a:t>
                      </a:r>
                      <a:r>
                        <a:rPr lang="en-US" sz="1800" baseline="0" dirty="0" smtClean="0"/>
                        <a:t> reflect on experiences</a:t>
                      </a:r>
                      <a:endParaRPr lang="en-US" sz="1800" dirty="0">
                        <a:solidFill>
                          <a:schemeClr val="tx1"/>
                        </a:solidFill>
                      </a:endParaRPr>
                    </a:p>
                  </a:txBody>
                  <a:tcPr marT="45717" marB="45717"/>
                </a:tc>
                <a:tc>
                  <a:txBody>
                    <a:bodyPr/>
                    <a:lstStyle/>
                    <a:p>
                      <a:endParaRPr lang="en-US" sz="1800" dirty="0"/>
                    </a:p>
                  </a:txBody>
                  <a:tcPr marT="45717" marB="45717"/>
                </a:tc>
              </a:tr>
              <a:tr h="373869">
                <a:tc>
                  <a:txBody>
                    <a:bodyPr/>
                    <a:lstStyle/>
                    <a:p>
                      <a:r>
                        <a:rPr lang="en-US" sz="1800" dirty="0" smtClean="0"/>
                        <a:t>10. </a:t>
                      </a:r>
                      <a:r>
                        <a:rPr lang="en-US" sz="1800" baseline="0" dirty="0" smtClean="0"/>
                        <a:t> Revise programming</a:t>
                      </a:r>
                      <a:endParaRPr lang="en-US" sz="1800" dirty="0">
                        <a:solidFill>
                          <a:schemeClr val="tx1"/>
                        </a:solidFill>
                      </a:endParaRPr>
                    </a:p>
                  </a:txBody>
                  <a:tcPr marT="45717" marB="45717"/>
                </a:tc>
                <a:tc>
                  <a:txBody>
                    <a:bodyPr/>
                    <a:lstStyle/>
                    <a:p>
                      <a:endParaRPr lang="en-US" sz="1800" dirty="0"/>
                    </a:p>
                  </a:txBody>
                  <a:tcPr marT="45717" marB="45717"/>
                </a:tc>
              </a:tr>
              <a:tr h="373869">
                <a:tc>
                  <a:txBody>
                    <a:bodyPr/>
                    <a:lstStyle/>
                    <a:p>
                      <a:r>
                        <a:rPr lang="en-US" sz="1800" dirty="0" smtClean="0"/>
                        <a:t>11.  Create</a:t>
                      </a:r>
                      <a:r>
                        <a:rPr lang="en-US" sz="1800" baseline="0" dirty="0" smtClean="0"/>
                        <a:t> academic products</a:t>
                      </a:r>
                      <a:endParaRPr lang="en-US" sz="1800" dirty="0">
                        <a:solidFill>
                          <a:schemeClr val="tx1"/>
                        </a:solidFill>
                      </a:endParaRPr>
                    </a:p>
                  </a:txBody>
                  <a:tcPr marT="45717" marB="45717"/>
                </a:tc>
                <a:tc>
                  <a:txBody>
                    <a:bodyPr/>
                    <a:lstStyle/>
                    <a:p>
                      <a:endParaRPr lang="en-US" sz="1800" dirty="0"/>
                    </a:p>
                  </a:txBody>
                  <a:tcPr marT="45717" marB="45717"/>
                </a:tc>
              </a:tr>
              <a:tr h="373869">
                <a:tc>
                  <a:txBody>
                    <a:bodyPr/>
                    <a:lstStyle/>
                    <a:p>
                      <a:r>
                        <a:rPr lang="en-US" sz="1800" dirty="0" smtClean="0">
                          <a:solidFill>
                            <a:schemeClr val="tx1"/>
                          </a:solidFill>
                        </a:rPr>
                        <a:t>12.  Create public products</a:t>
                      </a:r>
                      <a:endParaRPr lang="en-US" sz="1800" dirty="0">
                        <a:solidFill>
                          <a:schemeClr val="tx1"/>
                        </a:solidFill>
                      </a:endParaRPr>
                    </a:p>
                  </a:txBody>
                  <a:tcPr marT="45717" marB="45717"/>
                </a:tc>
                <a:tc>
                  <a:txBody>
                    <a:bodyPr/>
                    <a:lstStyle/>
                    <a:p>
                      <a:endParaRPr lang="en-US" sz="1800" dirty="0"/>
                    </a:p>
                  </a:txBody>
                  <a:tcPr marT="45717" marB="45717"/>
                </a:tc>
              </a:tr>
            </a:tbl>
          </a:graphicData>
        </a:graphic>
      </p:graphicFrame>
      <p:cxnSp>
        <p:nvCxnSpPr>
          <p:cNvPr id="5" name="Straight Arrow Connector 5"/>
          <p:cNvCxnSpPr>
            <a:cxnSpLocks noChangeShapeType="1"/>
          </p:cNvCxnSpPr>
          <p:nvPr/>
        </p:nvCxnSpPr>
        <p:spPr bwMode="auto">
          <a:xfrm>
            <a:off x="5181600" y="2362200"/>
            <a:ext cx="3785937" cy="0"/>
          </a:xfrm>
          <a:prstGeom prst="straightConnector1">
            <a:avLst/>
          </a:prstGeom>
          <a:noFill/>
          <a:ln w="28575" algn="ctr">
            <a:solidFill>
              <a:schemeClr val="tx1"/>
            </a:solidFill>
            <a:round/>
            <a:headEnd type="triangle" w="med" len="med"/>
            <a:tailEnd type="triangle" w="med" len="med"/>
          </a:ln>
        </p:spPr>
      </p:cxnSp>
      <p:cxnSp>
        <p:nvCxnSpPr>
          <p:cNvPr id="6" name="Straight Arrow Connector 6"/>
          <p:cNvCxnSpPr>
            <a:cxnSpLocks noChangeShapeType="1"/>
          </p:cNvCxnSpPr>
          <p:nvPr/>
        </p:nvCxnSpPr>
        <p:spPr bwMode="auto">
          <a:xfrm>
            <a:off x="5181600" y="2743200"/>
            <a:ext cx="3785937" cy="0"/>
          </a:xfrm>
          <a:prstGeom prst="straightConnector1">
            <a:avLst/>
          </a:prstGeom>
          <a:noFill/>
          <a:ln w="28575" algn="ctr">
            <a:solidFill>
              <a:schemeClr val="tx1"/>
            </a:solidFill>
            <a:round/>
            <a:headEnd type="triangle" w="med" len="med"/>
            <a:tailEnd type="triangle" w="med" len="med"/>
          </a:ln>
        </p:spPr>
      </p:cxnSp>
      <p:cxnSp>
        <p:nvCxnSpPr>
          <p:cNvPr id="7" name="Straight Arrow Connector 7"/>
          <p:cNvCxnSpPr>
            <a:cxnSpLocks noChangeShapeType="1"/>
          </p:cNvCxnSpPr>
          <p:nvPr/>
        </p:nvCxnSpPr>
        <p:spPr bwMode="auto">
          <a:xfrm>
            <a:off x="5181600" y="3124200"/>
            <a:ext cx="3785937" cy="0"/>
          </a:xfrm>
          <a:prstGeom prst="straightConnector1">
            <a:avLst/>
          </a:prstGeom>
          <a:noFill/>
          <a:ln w="28575" algn="ctr">
            <a:solidFill>
              <a:schemeClr val="tx1"/>
            </a:solidFill>
            <a:round/>
            <a:headEnd type="triangle" w="med" len="med"/>
            <a:tailEnd type="triangle" w="med" len="med"/>
          </a:ln>
        </p:spPr>
      </p:cxnSp>
      <p:cxnSp>
        <p:nvCxnSpPr>
          <p:cNvPr id="8" name="Straight Arrow Connector 8"/>
          <p:cNvCxnSpPr>
            <a:cxnSpLocks noChangeShapeType="1"/>
          </p:cNvCxnSpPr>
          <p:nvPr/>
        </p:nvCxnSpPr>
        <p:spPr bwMode="auto">
          <a:xfrm>
            <a:off x="5181600" y="3457977"/>
            <a:ext cx="3785937" cy="0"/>
          </a:xfrm>
          <a:prstGeom prst="straightConnector1">
            <a:avLst/>
          </a:prstGeom>
          <a:noFill/>
          <a:ln w="28575" algn="ctr">
            <a:solidFill>
              <a:schemeClr val="tx1"/>
            </a:solidFill>
            <a:round/>
            <a:headEnd type="triangle" w="med" len="med"/>
            <a:tailEnd type="triangle" w="med" len="med"/>
          </a:ln>
        </p:spPr>
      </p:cxnSp>
      <p:cxnSp>
        <p:nvCxnSpPr>
          <p:cNvPr id="9" name="Straight Arrow Connector 9"/>
          <p:cNvCxnSpPr>
            <a:cxnSpLocks noChangeShapeType="1"/>
          </p:cNvCxnSpPr>
          <p:nvPr/>
        </p:nvCxnSpPr>
        <p:spPr bwMode="auto">
          <a:xfrm>
            <a:off x="5181600" y="3886200"/>
            <a:ext cx="3785937" cy="0"/>
          </a:xfrm>
          <a:prstGeom prst="straightConnector1">
            <a:avLst/>
          </a:prstGeom>
          <a:noFill/>
          <a:ln w="28575" algn="ctr">
            <a:solidFill>
              <a:schemeClr val="tx1"/>
            </a:solidFill>
            <a:round/>
            <a:headEnd type="triangle" w="med" len="med"/>
            <a:tailEnd type="triangle" w="med" len="med"/>
          </a:ln>
        </p:spPr>
      </p:cxnSp>
      <p:cxnSp>
        <p:nvCxnSpPr>
          <p:cNvPr id="10" name="Straight Arrow Connector 10"/>
          <p:cNvCxnSpPr>
            <a:cxnSpLocks noChangeShapeType="1"/>
          </p:cNvCxnSpPr>
          <p:nvPr/>
        </p:nvCxnSpPr>
        <p:spPr bwMode="auto">
          <a:xfrm>
            <a:off x="5181599" y="4267200"/>
            <a:ext cx="3785937" cy="0"/>
          </a:xfrm>
          <a:prstGeom prst="straightConnector1">
            <a:avLst/>
          </a:prstGeom>
          <a:noFill/>
          <a:ln w="28575" algn="ctr">
            <a:solidFill>
              <a:schemeClr val="tx1"/>
            </a:solidFill>
            <a:round/>
            <a:headEnd type="triangle" w="med" len="med"/>
            <a:tailEnd type="triangle" w="med" len="med"/>
          </a:ln>
        </p:spPr>
      </p:cxnSp>
      <p:cxnSp>
        <p:nvCxnSpPr>
          <p:cNvPr id="11" name="Straight Arrow Connector 11"/>
          <p:cNvCxnSpPr>
            <a:cxnSpLocks noChangeShapeType="1"/>
          </p:cNvCxnSpPr>
          <p:nvPr/>
        </p:nvCxnSpPr>
        <p:spPr bwMode="auto">
          <a:xfrm>
            <a:off x="5181600" y="4572000"/>
            <a:ext cx="3785937" cy="0"/>
          </a:xfrm>
          <a:prstGeom prst="straightConnector1">
            <a:avLst/>
          </a:prstGeom>
          <a:noFill/>
          <a:ln w="28575" algn="ctr">
            <a:solidFill>
              <a:schemeClr val="tx1"/>
            </a:solidFill>
            <a:round/>
            <a:headEnd type="triangle" w="med" len="med"/>
            <a:tailEnd type="triangle" w="med" len="med"/>
          </a:ln>
        </p:spPr>
      </p:cxnSp>
      <p:cxnSp>
        <p:nvCxnSpPr>
          <p:cNvPr id="12" name="Straight Arrow Connector 12"/>
          <p:cNvCxnSpPr>
            <a:cxnSpLocks noChangeShapeType="1"/>
          </p:cNvCxnSpPr>
          <p:nvPr/>
        </p:nvCxnSpPr>
        <p:spPr bwMode="auto">
          <a:xfrm>
            <a:off x="5181600" y="5029200"/>
            <a:ext cx="3785937" cy="0"/>
          </a:xfrm>
          <a:prstGeom prst="straightConnector1">
            <a:avLst/>
          </a:prstGeom>
          <a:noFill/>
          <a:ln w="28575" algn="ctr">
            <a:solidFill>
              <a:schemeClr val="tx1"/>
            </a:solidFill>
            <a:round/>
            <a:headEnd type="triangle" w="med" len="med"/>
            <a:tailEnd type="triangle" w="med" len="med"/>
          </a:ln>
        </p:spPr>
      </p:cxnSp>
      <p:cxnSp>
        <p:nvCxnSpPr>
          <p:cNvPr id="13" name="Straight Arrow Connector 13"/>
          <p:cNvCxnSpPr>
            <a:cxnSpLocks noChangeShapeType="1"/>
          </p:cNvCxnSpPr>
          <p:nvPr/>
        </p:nvCxnSpPr>
        <p:spPr bwMode="auto">
          <a:xfrm>
            <a:off x="5181600" y="5410200"/>
            <a:ext cx="3785937" cy="0"/>
          </a:xfrm>
          <a:prstGeom prst="straightConnector1">
            <a:avLst/>
          </a:prstGeom>
          <a:noFill/>
          <a:ln w="28575" algn="ctr">
            <a:solidFill>
              <a:schemeClr val="tx1"/>
            </a:solidFill>
            <a:round/>
            <a:headEnd type="triangle" w="med" len="med"/>
            <a:tailEnd type="triangle" w="med" len="med"/>
          </a:ln>
        </p:spPr>
      </p:cxnSp>
      <p:cxnSp>
        <p:nvCxnSpPr>
          <p:cNvPr id="14" name="Straight Arrow Connector 14"/>
          <p:cNvCxnSpPr>
            <a:cxnSpLocks noChangeShapeType="1"/>
          </p:cNvCxnSpPr>
          <p:nvPr/>
        </p:nvCxnSpPr>
        <p:spPr bwMode="auto">
          <a:xfrm>
            <a:off x="5181598" y="5715000"/>
            <a:ext cx="3785937" cy="0"/>
          </a:xfrm>
          <a:prstGeom prst="straightConnector1">
            <a:avLst/>
          </a:prstGeom>
          <a:noFill/>
          <a:ln w="28575" algn="ctr">
            <a:solidFill>
              <a:schemeClr val="tx1"/>
            </a:solidFill>
            <a:round/>
            <a:headEnd type="triangle" w="med" len="med"/>
            <a:tailEnd type="triangle" w="med" len="med"/>
          </a:ln>
        </p:spPr>
      </p:cxnSp>
      <p:cxnSp>
        <p:nvCxnSpPr>
          <p:cNvPr id="15" name="Straight Arrow Connector 14"/>
          <p:cNvCxnSpPr>
            <a:cxnSpLocks noChangeShapeType="1"/>
          </p:cNvCxnSpPr>
          <p:nvPr/>
        </p:nvCxnSpPr>
        <p:spPr bwMode="auto">
          <a:xfrm>
            <a:off x="5181600" y="6172200"/>
            <a:ext cx="3810000" cy="0"/>
          </a:xfrm>
          <a:prstGeom prst="straightConnector1">
            <a:avLst/>
          </a:prstGeom>
          <a:noFill/>
          <a:ln w="28575" algn="ctr">
            <a:solidFill>
              <a:schemeClr val="tx1"/>
            </a:solidFill>
            <a:round/>
            <a:headEnd type="triangle" w="med" len="med"/>
            <a:tailEnd type="triangle" w="med" len="med"/>
          </a:ln>
        </p:spPr>
      </p:cxnSp>
      <p:cxnSp>
        <p:nvCxnSpPr>
          <p:cNvPr id="16" name="Straight Arrow Connector 15"/>
          <p:cNvCxnSpPr>
            <a:cxnSpLocks noChangeShapeType="1"/>
          </p:cNvCxnSpPr>
          <p:nvPr/>
        </p:nvCxnSpPr>
        <p:spPr bwMode="auto">
          <a:xfrm>
            <a:off x="5181600" y="6477000"/>
            <a:ext cx="3810000" cy="0"/>
          </a:xfrm>
          <a:prstGeom prst="straightConnector1">
            <a:avLst/>
          </a:prstGeom>
          <a:noFill/>
          <a:ln w="28575" algn="ctr">
            <a:solidFill>
              <a:schemeClr val="tx1"/>
            </a:solidFill>
            <a:round/>
            <a:headEnd type="triangle" w="med" len="med"/>
            <a:tailEnd type="triangle" w="med" len="med"/>
          </a:ln>
        </p:spPr>
      </p:cxnSp>
    </p:spTree>
    <p:extLst>
      <p:ext uri="{BB962C8B-B14F-4D97-AF65-F5344CB8AC3E}">
        <p14:creationId xmlns:p14="http://schemas.microsoft.com/office/powerpoint/2010/main" val="1039094594"/>
      </p:ext>
    </p:extLst>
  </p:cSld>
  <p:clrMapOvr>
    <a:masterClrMapping/>
  </p:clrMapOvr>
  <p:transition spd="med">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Abacus Tool: The Beads</a:t>
            </a:r>
            <a:endParaRPr lang="en-US" dirty="0"/>
          </a:p>
        </p:txBody>
      </p:sp>
      <p:sp>
        <p:nvSpPr>
          <p:cNvPr id="5" name="Content Placeholder 4"/>
          <p:cNvSpPr>
            <a:spLocks noGrp="1"/>
          </p:cNvSpPr>
          <p:nvPr>
            <p:ph sz="half" idx="1"/>
          </p:nvPr>
        </p:nvSpPr>
        <p:spPr/>
        <p:txBody>
          <a:bodyPr/>
          <a:lstStyle/>
          <a:p>
            <a:r>
              <a:rPr lang="en-US" sz="2400" dirty="0" smtClean="0"/>
              <a:t>Beads indicate which side—the community side or the university side—has </a:t>
            </a:r>
            <a:r>
              <a:rPr lang="en-US" sz="2400" b="1" dirty="0" smtClean="0"/>
              <a:t>more decision-making power</a:t>
            </a:r>
            <a:r>
              <a:rPr lang="en-US" sz="2400" dirty="0" smtClean="0"/>
              <a:t> and </a:t>
            </a:r>
            <a:r>
              <a:rPr lang="en-US" sz="2400" b="1" dirty="0" smtClean="0"/>
              <a:t>collaboration responsibilities</a:t>
            </a:r>
            <a:r>
              <a:rPr lang="en-US" sz="2400" dirty="0" smtClean="0"/>
              <a:t>.</a:t>
            </a:r>
          </a:p>
          <a:p>
            <a:endParaRPr lang="en-US" sz="2400" dirty="0"/>
          </a:p>
          <a:p>
            <a:r>
              <a:rPr lang="en-US" sz="2400" dirty="0" smtClean="0"/>
              <a:t>More beads indicate more voice and responsibility. </a:t>
            </a:r>
          </a:p>
          <a:p>
            <a:endParaRPr lang="en-US" sz="2400" dirty="0"/>
          </a:p>
          <a:p>
            <a:endParaRPr lang="en-US" sz="2400" dirty="0"/>
          </a:p>
        </p:txBody>
      </p:sp>
      <p:pic>
        <p:nvPicPr>
          <p:cNvPr id="7" name="Picture 2" descr="Photograph of a wooden abacus with different colored beads along different rungs." title="Abacus Tool Image."/>
          <p:cNvPicPr>
            <a:picLocks noGrp="1" noChangeAspect="1" noChangeArrowheads="1"/>
          </p:cNvPicPr>
          <p:nvPr>
            <p:ph sz="half" idx="2"/>
          </p:nvPr>
        </p:nvPicPr>
        <p:blipFill>
          <a:blip r:embed="rId3" cstate="print"/>
          <a:srcRect/>
          <a:stretch>
            <a:fillRect/>
          </a:stretch>
        </p:blipFill>
        <p:spPr bwMode="auto">
          <a:xfrm>
            <a:off x="4953000" y="1752600"/>
            <a:ext cx="3683139" cy="3833813"/>
          </a:xfrm>
          <a:prstGeom prst="rect">
            <a:avLst/>
          </a:prstGeom>
          <a:noFill/>
          <a:ln w="9525">
            <a:noFill/>
            <a:miter lim="800000"/>
            <a:headEnd/>
            <a:tailEnd/>
          </a:ln>
        </p:spPr>
      </p:pic>
    </p:spTree>
    <p:extLst>
      <p:ext uri="{BB962C8B-B14F-4D97-AF65-F5344CB8AC3E}">
        <p14:creationId xmlns:p14="http://schemas.microsoft.com/office/powerpoint/2010/main" val="3153599402"/>
      </p:ext>
    </p:extLst>
  </p:cSld>
  <p:clrMapOvr>
    <a:masterClrMapping/>
  </p:clrMapOvr>
  <p:transition spd="med">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458200" cy="609600"/>
          </a:xfrm>
        </p:spPr>
        <p:txBody>
          <a:bodyPr/>
          <a:lstStyle/>
          <a:p>
            <a:pPr algn="ctr"/>
            <a:r>
              <a:rPr lang="en-US" i="1" dirty="0" smtClean="0"/>
              <a:t>The Matter of Origin</a:t>
            </a:r>
            <a:r>
              <a:rPr lang="en-US" dirty="0"/>
              <a:t>s</a:t>
            </a:r>
            <a:r>
              <a:rPr lang="en-US" dirty="0" smtClean="0"/>
              <a:t> </a:t>
            </a:r>
            <a:br>
              <a:rPr lang="en-US" dirty="0" smtClean="0"/>
            </a:br>
            <a:r>
              <a:rPr lang="en-US" dirty="0" smtClean="0"/>
              <a:t>Degree of Collaboration Abacus</a:t>
            </a:r>
            <a:endParaRPr lang="en-US" dirty="0"/>
          </a:p>
        </p:txBody>
      </p:sp>
      <p:sp>
        <p:nvSpPr>
          <p:cNvPr id="3" name="Content Placeholder 2"/>
          <p:cNvSpPr>
            <a:spLocks noGrp="1"/>
          </p:cNvSpPr>
          <p:nvPr>
            <p:ph idx="1"/>
          </p:nvPr>
        </p:nvSpPr>
        <p:spPr/>
        <p:txBody>
          <a:bodyPr/>
          <a:lstStyle/>
          <a:p>
            <a:endParaRPr lang="en-US"/>
          </a:p>
        </p:txBody>
      </p:sp>
      <p:graphicFrame>
        <p:nvGraphicFramePr>
          <p:cNvPr id="4" name="Table 3" descr="Two column figure. On left, 10 typical steps in community engaged research are listed. On right, a separate continuum for each step shows community on the left and university on the right. For each step's continuum, green circles or abacus beads indicate whether community or university partners had more decision making authority and voice in that step of the collaboration process." title="Matter of Origins Collaboration Abacus."/>
          <p:cNvGraphicFramePr>
            <a:graphicFrameLocks noGrp="1"/>
          </p:cNvGraphicFramePr>
          <p:nvPr>
            <p:extLst>
              <p:ext uri="{D42A27DB-BD31-4B8C-83A1-F6EECF244321}">
                <p14:modId xmlns:p14="http://schemas.microsoft.com/office/powerpoint/2010/main" val="2894366972"/>
              </p:ext>
            </p:extLst>
          </p:nvPr>
        </p:nvGraphicFramePr>
        <p:xfrm>
          <a:off x="-18143" y="1676396"/>
          <a:ext cx="9144000" cy="5181599"/>
        </p:xfrm>
        <a:graphic>
          <a:graphicData uri="http://schemas.openxmlformats.org/drawingml/2006/table">
            <a:tbl>
              <a:tblPr firstRow="1" bandRow="1">
                <a:tableStyleId>{00A15C55-8517-42AA-B614-E9B94910E393}</a:tableStyleId>
              </a:tblPr>
              <a:tblGrid>
                <a:gridCol w="4750634"/>
                <a:gridCol w="4393366"/>
              </a:tblGrid>
              <a:tr h="458782">
                <a:tc>
                  <a:txBody>
                    <a:bodyPr/>
                    <a:lstStyle/>
                    <a:p>
                      <a:r>
                        <a:rPr lang="en-US" sz="2000" dirty="0" smtClean="0"/>
                        <a:t>Step in CE</a:t>
                      </a:r>
                      <a:r>
                        <a:rPr lang="en-US" sz="2000" baseline="0" dirty="0" smtClean="0"/>
                        <a:t> Research Process</a:t>
                      </a:r>
                      <a:endParaRPr lang="en-US" sz="2000" dirty="0">
                        <a:solidFill>
                          <a:schemeClr val="tx1"/>
                        </a:solidFill>
                      </a:endParaRPr>
                    </a:p>
                  </a:txBody>
                  <a:tcPr marT="45717" marB="45717"/>
                </a:tc>
                <a:tc>
                  <a:txBody>
                    <a:bodyPr/>
                    <a:lstStyle/>
                    <a:p>
                      <a:pPr algn="ctr"/>
                      <a:r>
                        <a:rPr lang="en-US" sz="2000" dirty="0" smtClean="0"/>
                        <a:t>Voice &amp; </a:t>
                      </a:r>
                      <a:r>
                        <a:rPr lang="en-US" sz="2000" baseline="0" dirty="0" smtClean="0"/>
                        <a:t>Responsibility</a:t>
                      </a:r>
                      <a:endParaRPr lang="en-US" sz="2000" dirty="0">
                        <a:solidFill>
                          <a:schemeClr val="tx1"/>
                        </a:solidFill>
                      </a:endParaRPr>
                    </a:p>
                  </a:txBody>
                  <a:tcPr marT="45717" marB="45717"/>
                </a:tc>
              </a:tr>
              <a:tr h="429347">
                <a:tc>
                  <a:txBody>
                    <a:bodyPr/>
                    <a:lstStyle/>
                    <a:p>
                      <a:endParaRPr lang="en-US" sz="1800" dirty="0"/>
                    </a:p>
                  </a:txBody>
                  <a:tcPr marT="45717" marB="45717"/>
                </a:tc>
                <a:tc>
                  <a:txBody>
                    <a:bodyPr/>
                    <a:lstStyle/>
                    <a:p>
                      <a:r>
                        <a:rPr lang="en-US" sz="1800" dirty="0" smtClean="0"/>
                        <a:t>Community                            University</a:t>
                      </a:r>
                      <a:endParaRPr lang="en-US" sz="1800" dirty="0"/>
                    </a:p>
                  </a:txBody>
                  <a:tcPr marT="45717" marB="45717"/>
                </a:tc>
              </a:tr>
              <a:tr h="429347">
                <a:tc>
                  <a:txBody>
                    <a:bodyPr/>
                    <a:lstStyle/>
                    <a:p>
                      <a:pPr marL="342900" indent="-342900">
                        <a:buFont typeface="+mj-lt"/>
                        <a:buNone/>
                      </a:pPr>
                      <a:r>
                        <a:rPr lang="en-US" sz="1800" dirty="0" smtClean="0"/>
                        <a:t>1.  Identify community issue(s) &amp; assets</a:t>
                      </a:r>
                      <a:endParaRPr lang="en-US" sz="1800" dirty="0"/>
                    </a:p>
                  </a:txBody>
                  <a:tcPr marT="45717" marB="45717"/>
                </a:tc>
                <a:tc>
                  <a:txBody>
                    <a:bodyPr/>
                    <a:lstStyle/>
                    <a:p>
                      <a:endParaRPr lang="en-US" sz="1800" dirty="0"/>
                    </a:p>
                  </a:txBody>
                  <a:tcPr marT="45717" marB="45717"/>
                </a:tc>
              </a:tr>
              <a:tr h="429347">
                <a:tc>
                  <a:txBody>
                    <a:bodyPr/>
                    <a:lstStyle/>
                    <a:p>
                      <a:pPr marL="342900" indent="-342900">
                        <a:buFont typeface="+mj-lt"/>
                        <a:buNone/>
                      </a:pPr>
                      <a:r>
                        <a:rPr lang="en-US" sz="1800" dirty="0" smtClean="0"/>
                        <a:t>2.  Decide on research</a:t>
                      </a:r>
                      <a:r>
                        <a:rPr lang="en-US" sz="1800" baseline="0" dirty="0" smtClean="0"/>
                        <a:t> question(s)</a:t>
                      </a:r>
                      <a:endParaRPr lang="en-US" sz="1800" dirty="0"/>
                    </a:p>
                  </a:txBody>
                  <a:tcPr marT="45717" marB="45717"/>
                </a:tc>
                <a:tc>
                  <a:txBody>
                    <a:bodyPr/>
                    <a:lstStyle/>
                    <a:p>
                      <a:endParaRPr lang="en-US" sz="1800" dirty="0"/>
                    </a:p>
                  </a:txBody>
                  <a:tcPr marT="45717" marB="45717"/>
                </a:tc>
              </a:tr>
              <a:tr h="429347">
                <a:tc>
                  <a:txBody>
                    <a:bodyPr/>
                    <a:lstStyle/>
                    <a:p>
                      <a:pPr marL="342900" indent="-342900">
                        <a:buFont typeface="+mj-lt"/>
                        <a:buNone/>
                      </a:pPr>
                      <a:r>
                        <a:rPr lang="en-US" sz="1800" dirty="0" smtClean="0"/>
                        <a:t>3.  Select research design</a:t>
                      </a:r>
                      <a:endParaRPr lang="en-US" sz="1800" dirty="0"/>
                    </a:p>
                  </a:txBody>
                  <a:tcPr marT="45717" marB="45717"/>
                </a:tc>
                <a:tc>
                  <a:txBody>
                    <a:bodyPr/>
                    <a:lstStyle/>
                    <a:p>
                      <a:endParaRPr lang="en-US" sz="1800"/>
                    </a:p>
                  </a:txBody>
                  <a:tcPr marT="45717" marB="45717"/>
                </a:tc>
              </a:tr>
              <a:tr h="429347">
                <a:tc>
                  <a:txBody>
                    <a:bodyPr/>
                    <a:lstStyle/>
                    <a:p>
                      <a:pPr marL="342900" indent="-342900">
                        <a:buFont typeface="+mj-lt"/>
                        <a:buNone/>
                      </a:pPr>
                      <a:r>
                        <a:rPr lang="en-US" sz="1800" dirty="0" smtClean="0"/>
                        <a:t>4.  Develop instrument</a:t>
                      </a:r>
                      <a:r>
                        <a:rPr lang="en-US" sz="1800" baseline="0" dirty="0" smtClean="0"/>
                        <a:t>/process</a:t>
                      </a:r>
                      <a:endParaRPr lang="en-US" sz="1800" dirty="0"/>
                    </a:p>
                  </a:txBody>
                  <a:tcPr marT="45717" marB="45717"/>
                </a:tc>
                <a:tc>
                  <a:txBody>
                    <a:bodyPr/>
                    <a:lstStyle/>
                    <a:p>
                      <a:endParaRPr lang="en-US" sz="1800"/>
                    </a:p>
                  </a:txBody>
                  <a:tcPr marT="45717" marB="45717"/>
                </a:tc>
              </a:tr>
              <a:tr h="429347">
                <a:tc>
                  <a:txBody>
                    <a:bodyPr/>
                    <a:lstStyle/>
                    <a:p>
                      <a:pPr marL="342900" indent="-342900">
                        <a:buFont typeface="+mj-lt"/>
                        <a:buNone/>
                      </a:pPr>
                      <a:r>
                        <a:rPr lang="en-US" sz="1800" dirty="0" smtClean="0"/>
                        <a:t>5.  Collect data</a:t>
                      </a:r>
                      <a:endParaRPr lang="en-US" sz="1800" dirty="0"/>
                    </a:p>
                  </a:txBody>
                  <a:tcPr marT="45717" marB="45717"/>
                </a:tc>
                <a:tc>
                  <a:txBody>
                    <a:bodyPr/>
                    <a:lstStyle/>
                    <a:p>
                      <a:endParaRPr lang="en-US" sz="1800"/>
                    </a:p>
                  </a:txBody>
                  <a:tcPr marT="45717" marB="45717"/>
                </a:tc>
              </a:tr>
              <a:tr h="429347">
                <a:tc>
                  <a:txBody>
                    <a:bodyPr/>
                    <a:lstStyle/>
                    <a:p>
                      <a:pPr marL="342900" indent="-342900">
                        <a:buFont typeface="+mj-lt"/>
                        <a:buNone/>
                      </a:pPr>
                      <a:r>
                        <a:rPr lang="en-US" sz="1800" dirty="0" smtClean="0"/>
                        <a:t>6.  Analyze data</a:t>
                      </a:r>
                      <a:endParaRPr lang="en-US" sz="1800" dirty="0"/>
                    </a:p>
                  </a:txBody>
                  <a:tcPr marT="45717" marB="45717"/>
                </a:tc>
                <a:tc>
                  <a:txBody>
                    <a:bodyPr/>
                    <a:lstStyle/>
                    <a:p>
                      <a:endParaRPr lang="en-US" sz="1800"/>
                    </a:p>
                  </a:txBody>
                  <a:tcPr marT="45717" marB="45717"/>
                </a:tc>
              </a:tr>
              <a:tr h="429347">
                <a:tc>
                  <a:txBody>
                    <a:bodyPr/>
                    <a:lstStyle/>
                    <a:p>
                      <a:pPr marL="342900" indent="-342900">
                        <a:buFont typeface="+mj-lt"/>
                        <a:buNone/>
                      </a:pPr>
                      <a:r>
                        <a:rPr lang="en-US" sz="1800" dirty="0" smtClean="0"/>
                        <a:t>7.  Interpret data </a:t>
                      </a:r>
                      <a:endParaRPr lang="en-US" sz="1800" dirty="0"/>
                    </a:p>
                  </a:txBody>
                  <a:tcPr marT="45717" marB="45717"/>
                </a:tc>
                <a:tc>
                  <a:txBody>
                    <a:bodyPr/>
                    <a:lstStyle/>
                    <a:p>
                      <a:endParaRPr lang="en-US" sz="1800" dirty="0"/>
                    </a:p>
                  </a:txBody>
                  <a:tcPr marT="45717" marB="45717"/>
                </a:tc>
              </a:tr>
              <a:tr h="429347">
                <a:tc>
                  <a:txBody>
                    <a:bodyPr/>
                    <a:lstStyle/>
                    <a:p>
                      <a:pPr marL="342900" indent="-342900">
                        <a:buFont typeface="+mj-lt"/>
                        <a:buNone/>
                      </a:pPr>
                      <a:r>
                        <a:rPr lang="en-US" sz="1800" dirty="0" smtClean="0"/>
                        <a:t>8.  Disseminate</a:t>
                      </a:r>
                      <a:r>
                        <a:rPr lang="en-US" sz="1800" baseline="0" dirty="0" smtClean="0"/>
                        <a:t> of findings</a:t>
                      </a:r>
                      <a:endParaRPr lang="en-US" sz="1800" dirty="0"/>
                    </a:p>
                  </a:txBody>
                  <a:tcPr marT="45717" marB="45717"/>
                </a:tc>
                <a:tc>
                  <a:txBody>
                    <a:bodyPr/>
                    <a:lstStyle/>
                    <a:p>
                      <a:endParaRPr lang="en-US" sz="1800" dirty="0"/>
                    </a:p>
                  </a:txBody>
                  <a:tcPr marT="45717" marB="45717"/>
                </a:tc>
              </a:tr>
              <a:tr h="429347">
                <a:tc>
                  <a:txBody>
                    <a:bodyPr/>
                    <a:lstStyle/>
                    <a:p>
                      <a:pPr marL="342900" indent="-342900">
                        <a:buFont typeface="+mj-lt"/>
                        <a:buNone/>
                      </a:pPr>
                      <a:r>
                        <a:rPr lang="en-US" sz="1800" dirty="0" smtClean="0"/>
                        <a:t>9.  Create academic </a:t>
                      </a:r>
                      <a:r>
                        <a:rPr lang="en-US" sz="1800" baseline="0" dirty="0" smtClean="0"/>
                        <a:t>products</a:t>
                      </a:r>
                      <a:endParaRPr lang="en-US" sz="1800" dirty="0"/>
                    </a:p>
                  </a:txBody>
                  <a:tcPr marT="45717" marB="45717"/>
                </a:tc>
                <a:tc>
                  <a:txBody>
                    <a:bodyPr/>
                    <a:lstStyle/>
                    <a:p>
                      <a:endParaRPr lang="en-US" sz="1800" dirty="0"/>
                    </a:p>
                  </a:txBody>
                  <a:tcPr marT="45717" marB="45717"/>
                </a:tc>
              </a:tr>
              <a:tr h="429347">
                <a:tc>
                  <a:txBody>
                    <a:bodyPr/>
                    <a:lstStyle/>
                    <a:p>
                      <a:pPr marL="342900" indent="-342900">
                        <a:buFont typeface="+mj-lt"/>
                        <a:buNone/>
                      </a:pPr>
                      <a:r>
                        <a:rPr lang="en-US" sz="1800" dirty="0" smtClean="0"/>
                        <a:t>10. Create public products</a:t>
                      </a:r>
                      <a:endParaRPr lang="en-US" sz="1800" dirty="0"/>
                    </a:p>
                  </a:txBody>
                  <a:tcPr marT="45717" marB="45717"/>
                </a:tc>
                <a:tc>
                  <a:txBody>
                    <a:bodyPr/>
                    <a:lstStyle/>
                    <a:p>
                      <a:endParaRPr lang="en-US" sz="1800" dirty="0"/>
                    </a:p>
                  </a:txBody>
                  <a:tcPr marT="45717" marB="45717"/>
                </a:tc>
              </a:tr>
            </a:tbl>
          </a:graphicData>
        </a:graphic>
      </p:graphicFrame>
      <p:grpSp>
        <p:nvGrpSpPr>
          <p:cNvPr id="78" name="Group 77"/>
          <p:cNvGrpSpPr/>
          <p:nvPr/>
        </p:nvGrpSpPr>
        <p:grpSpPr>
          <a:xfrm>
            <a:off x="4838700" y="2705100"/>
            <a:ext cx="4000500" cy="4037898"/>
            <a:chOff x="4914900" y="2707481"/>
            <a:chExt cx="4000500" cy="4037898"/>
          </a:xfrm>
        </p:grpSpPr>
        <p:grpSp>
          <p:nvGrpSpPr>
            <p:cNvPr id="77" name="Group 76"/>
            <p:cNvGrpSpPr/>
            <p:nvPr/>
          </p:nvGrpSpPr>
          <p:grpSpPr>
            <a:xfrm>
              <a:off x="4914900" y="2838450"/>
              <a:ext cx="4000500" cy="3790950"/>
              <a:chOff x="4914900" y="2838450"/>
              <a:chExt cx="4000500" cy="3790950"/>
            </a:xfrm>
          </p:grpSpPr>
          <p:cxnSp>
            <p:nvCxnSpPr>
              <p:cNvPr id="5" name="Straight Arrow Connector 5"/>
              <p:cNvCxnSpPr>
                <a:cxnSpLocks noChangeShapeType="1"/>
              </p:cNvCxnSpPr>
              <p:nvPr/>
            </p:nvCxnSpPr>
            <p:spPr bwMode="auto">
              <a:xfrm>
                <a:off x="4953000" y="2838450"/>
                <a:ext cx="3962400" cy="0"/>
              </a:xfrm>
              <a:prstGeom prst="straightConnector1">
                <a:avLst/>
              </a:prstGeom>
              <a:noFill/>
              <a:ln w="28575" algn="ctr">
                <a:solidFill>
                  <a:schemeClr val="tx1"/>
                </a:solidFill>
                <a:round/>
                <a:headEnd type="triangle" w="med" len="med"/>
                <a:tailEnd type="triangle" w="med" len="med"/>
              </a:ln>
            </p:spPr>
          </p:cxnSp>
          <p:cxnSp>
            <p:nvCxnSpPr>
              <p:cNvPr id="6" name="Straight Arrow Connector 13"/>
              <p:cNvCxnSpPr>
                <a:cxnSpLocks noChangeShapeType="1"/>
              </p:cNvCxnSpPr>
              <p:nvPr/>
            </p:nvCxnSpPr>
            <p:spPr bwMode="auto">
              <a:xfrm>
                <a:off x="4953000" y="3200400"/>
                <a:ext cx="3962400" cy="0"/>
              </a:xfrm>
              <a:prstGeom prst="straightConnector1">
                <a:avLst/>
              </a:prstGeom>
              <a:noFill/>
              <a:ln w="28575" algn="ctr">
                <a:solidFill>
                  <a:schemeClr val="tx1"/>
                </a:solidFill>
                <a:round/>
                <a:headEnd type="triangle" w="med" len="med"/>
                <a:tailEnd type="triangle" w="med" len="med"/>
              </a:ln>
            </p:spPr>
          </p:cxnSp>
          <p:cxnSp>
            <p:nvCxnSpPr>
              <p:cNvPr id="7" name="Straight Arrow Connector 14"/>
              <p:cNvCxnSpPr>
                <a:cxnSpLocks noChangeShapeType="1"/>
              </p:cNvCxnSpPr>
              <p:nvPr/>
            </p:nvCxnSpPr>
            <p:spPr bwMode="auto">
              <a:xfrm>
                <a:off x="4953000" y="3581400"/>
                <a:ext cx="3962400" cy="0"/>
              </a:xfrm>
              <a:prstGeom prst="straightConnector1">
                <a:avLst/>
              </a:prstGeom>
              <a:noFill/>
              <a:ln w="28575" algn="ctr">
                <a:solidFill>
                  <a:schemeClr val="tx1"/>
                </a:solidFill>
                <a:round/>
                <a:headEnd type="triangle" w="med" len="med"/>
                <a:tailEnd type="triangle" w="med" len="med"/>
              </a:ln>
            </p:spPr>
          </p:cxnSp>
          <p:cxnSp>
            <p:nvCxnSpPr>
              <p:cNvPr id="8" name="Straight Arrow Connector 15"/>
              <p:cNvCxnSpPr>
                <a:cxnSpLocks noChangeShapeType="1"/>
              </p:cNvCxnSpPr>
              <p:nvPr/>
            </p:nvCxnSpPr>
            <p:spPr bwMode="auto">
              <a:xfrm>
                <a:off x="4953000" y="4038600"/>
                <a:ext cx="3962400" cy="0"/>
              </a:xfrm>
              <a:prstGeom prst="straightConnector1">
                <a:avLst/>
              </a:prstGeom>
              <a:noFill/>
              <a:ln w="28575" algn="ctr">
                <a:solidFill>
                  <a:schemeClr val="tx1"/>
                </a:solidFill>
                <a:round/>
                <a:headEnd type="triangle" w="med" len="med"/>
                <a:tailEnd type="triangle" w="med" len="med"/>
              </a:ln>
            </p:spPr>
          </p:cxnSp>
          <p:cxnSp>
            <p:nvCxnSpPr>
              <p:cNvPr id="9" name="Straight Arrow Connector 16"/>
              <p:cNvCxnSpPr>
                <a:cxnSpLocks noChangeShapeType="1"/>
              </p:cNvCxnSpPr>
              <p:nvPr/>
            </p:nvCxnSpPr>
            <p:spPr bwMode="auto">
              <a:xfrm>
                <a:off x="4953000" y="4495800"/>
                <a:ext cx="3962400" cy="0"/>
              </a:xfrm>
              <a:prstGeom prst="straightConnector1">
                <a:avLst/>
              </a:prstGeom>
              <a:noFill/>
              <a:ln w="28575" algn="ctr">
                <a:solidFill>
                  <a:schemeClr val="tx1"/>
                </a:solidFill>
                <a:round/>
                <a:headEnd type="triangle" w="med" len="med"/>
                <a:tailEnd type="triangle" w="med" len="med"/>
              </a:ln>
            </p:spPr>
          </p:cxnSp>
          <p:cxnSp>
            <p:nvCxnSpPr>
              <p:cNvPr id="10" name="Straight Arrow Connector 17"/>
              <p:cNvCxnSpPr>
                <a:cxnSpLocks noChangeShapeType="1"/>
              </p:cNvCxnSpPr>
              <p:nvPr/>
            </p:nvCxnSpPr>
            <p:spPr bwMode="auto">
              <a:xfrm>
                <a:off x="4953000" y="4949371"/>
                <a:ext cx="3962400" cy="0"/>
              </a:xfrm>
              <a:prstGeom prst="straightConnector1">
                <a:avLst/>
              </a:prstGeom>
              <a:noFill/>
              <a:ln w="28575" algn="ctr">
                <a:solidFill>
                  <a:schemeClr val="tx1"/>
                </a:solidFill>
                <a:round/>
                <a:headEnd type="triangle" w="med" len="med"/>
                <a:tailEnd type="triangle" w="med" len="med"/>
              </a:ln>
            </p:spPr>
          </p:cxnSp>
          <p:cxnSp>
            <p:nvCxnSpPr>
              <p:cNvPr id="11" name="Straight Arrow Connector 18"/>
              <p:cNvCxnSpPr>
                <a:cxnSpLocks noChangeShapeType="1"/>
              </p:cNvCxnSpPr>
              <p:nvPr/>
            </p:nvCxnSpPr>
            <p:spPr bwMode="auto">
              <a:xfrm>
                <a:off x="4953000" y="5334000"/>
                <a:ext cx="3962400" cy="0"/>
              </a:xfrm>
              <a:prstGeom prst="straightConnector1">
                <a:avLst/>
              </a:prstGeom>
              <a:noFill/>
              <a:ln w="28575" algn="ctr">
                <a:solidFill>
                  <a:schemeClr val="tx1"/>
                </a:solidFill>
                <a:round/>
                <a:headEnd type="triangle" w="med" len="med"/>
                <a:tailEnd type="triangle" w="med" len="med"/>
              </a:ln>
            </p:spPr>
          </p:cxnSp>
          <p:cxnSp>
            <p:nvCxnSpPr>
              <p:cNvPr id="12" name="Straight Arrow Connector 19"/>
              <p:cNvCxnSpPr>
                <a:cxnSpLocks noChangeShapeType="1"/>
              </p:cNvCxnSpPr>
              <p:nvPr/>
            </p:nvCxnSpPr>
            <p:spPr bwMode="auto">
              <a:xfrm>
                <a:off x="4953000" y="5791200"/>
                <a:ext cx="3962400" cy="0"/>
              </a:xfrm>
              <a:prstGeom prst="straightConnector1">
                <a:avLst/>
              </a:prstGeom>
              <a:noFill/>
              <a:ln w="28575" algn="ctr">
                <a:solidFill>
                  <a:schemeClr val="tx1"/>
                </a:solidFill>
                <a:round/>
                <a:headEnd type="triangle" w="med" len="med"/>
                <a:tailEnd type="triangle" w="med" len="med"/>
              </a:ln>
            </p:spPr>
          </p:cxnSp>
          <p:cxnSp>
            <p:nvCxnSpPr>
              <p:cNvPr id="13" name="Straight Arrow Connector 20"/>
              <p:cNvCxnSpPr>
                <a:cxnSpLocks noChangeShapeType="1"/>
              </p:cNvCxnSpPr>
              <p:nvPr/>
            </p:nvCxnSpPr>
            <p:spPr bwMode="auto">
              <a:xfrm>
                <a:off x="4953000" y="6172200"/>
                <a:ext cx="3962400" cy="0"/>
              </a:xfrm>
              <a:prstGeom prst="straightConnector1">
                <a:avLst/>
              </a:prstGeom>
              <a:noFill/>
              <a:ln w="28575" algn="ctr">
                <a:solidFill>
                  <a:schemeClr val="tx1"/>
                </a:solidFill>
                <a:round/>
                <a:headEnd type="triangle" w="med" len="med"/>
                <a:tailEnd type="triangle" w="med" len="med"/>
              </a:ln>
            </p:spPr>
          </p:cxnSp>
          <p:cxnSp>
            <p:nvCxnSpPr>
              <p:cNvPr id="14" name="Straight Arrow Connector 21"/>
              <p:cNvCxnSpPr>
                <a:cxnSpLocks noChangeShapeType="1"/>
              </p:cNvCxnSpPr>
              <p:nvPr/>
            </p:nvCxnSpPr>
            <p:spPr bwMode="auto">
              <a:xfrm>
                <a:off x="4914900" y="6629400"/>
                <a:ext cx="3962400" cy="0"/>
              </a:xfrm>
              <a:prstGeom prst="straightConnector1">
                <a:avLst/>
              </a:prstGeom>
              <a:noFill/>
              <a:ln w="28575" algn="ctr">
                <a:solidFill>
                  <a:schemeClr val="tx1"/>
                </a:solidFill>
                <a:round/>
                <a:headEnd type="triangle" w="med" len="med"/>
                <a:tailEnd type="triangle" w="med" len="med"/>
              </a:ln>
            </p:spPr>
          </p:cxnSp>
        </p:grpSp>
        <p:sp>
          <p:nvSpPr>
            <p:cNvPr id="37" name="Oval 15"/>
            <p:cNvSpPr>
              <a:spLocks noChangeArrowheads="1"/>
            </p:cNvSpPr>
            <p:nvPr/>
          </p:nvSpPr>
          <p:spPr bwMode="auto">
            <a:xfrm>
              <a:off x="5716250" y="648344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39" name="Oval 15"/>
            <p:cNvSpPr>
              <a:spLocks noChangeArrowheads="1"/>
            </p:cNvSpPr>
            <p:nvPr/>
          </p:nvSpPr>
          <p:spPr bwMode="auto">
            <a:xfrm>
              <a:off x="8395336" y="4820352"/>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40" name="Oval 15"/>
            <p:cNvSpPr>
              <a:spLocks noChangeArrowheads="1"/>
            </p:cNvSpPr>
            <p:nvPr/>
          </p:nvSpPr>
          <p:spPr bwMode="auto">
            <a:xfrm>
              <a:off x="7745791" y="565893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41" name="Oval 15"/>
            <p:cNvSpPr>
              <a:spLocks noChangeArrowheads="1"/>
            </p:cNvSpPr>
            <p:nvPr/>
          </p:nvSpPr>
          <p:spPr bwMode="auto">
            <a:xfrm>
              <a:off x="6291476" y="306943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43" name="Oval 15"/>
            <p:cNvSpPr>
              <a:spLocks noChangeArrowheads="1"/>
            </p:cNvSpPr>
            <p:nvPr/>
          </p:nvSpPr>
          <p:spPr bwMode="auto">
            <a:xfrm>
              <a:off x="7782831" y="5209472"/>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44" name="Oval 15"/>
            <p:cNvSpPr>
              <a:spLocks noChangeArrowheads="1"/>
            </p:cNvSpPr>
            <p:nvPr/>
          </p:nvSpPr>
          <p:spPr bwMode="auto">
            <a:xfrm>
              <a:off x="5716250" y="567392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49" name="Oval 15"/>
            <p:cNvSpPr>
              <a:spLocks noChangeArrowheads="1"/>
            </p:cNvSpPr>
            <p:nvPr/>
          </p:nvSpPr>
          <p:spPr bwMode="auto">
            <a:xfrm>
              <a:off x="6485430" y="345043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51" name="Oval 15"/>
            <p:cNvSpPr>
              <a:spLocks noChangeArrowheads="1"/>
            </p:cNvSpPr>
            <p:nvPr/>
          </p:nvSpPr>
          <p:spPr bwMode="auto">
            <a:xfrm>
              <a:off x="6479362" y="390763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53" name="Oval 15"/>
            <p:cNvSpPr>
              <a:spLocks noChangeArrowheads="1"/>
            </p:cNvSpPr>
            <p:nvPr/>
          </p:nvSpPr>
          <p:spPr bwMode="auto">
            <a:xfrm>
              <a:off x="5086353" y="436483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55" name="Oval 15"/>
            <p:cNvSpPr>
              <a:spLocks noChangeArrowheads="1"/>
            </p:cNvSpPr>
            <p:nvPr/>
          </p:nvSpPr>
          <p:spPr bwMode="auto">
            <a:xfrm>
              <a:off x="5086353" y="270748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grpSp>
      <p:sp>
        <p:nvSpPr>
          <p:cNvPr id="28" name="Oval 15"/>
          <p:cNvSpPr>
            <a:spLocks noChangeArrowheads="1"/>
          </p:cNvSpPr>
          <p:nvPr/>
        </p:nvSpPr>
        <p:spPr bwMode="auto">
          <a:xfrm>
            <a:off x="5221111" y="272009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29" name="Oval 15"/>
          <p:cNvSpPr>
            <a:spLocks noChangeArrowheads="1"/>
          </p:cNvSpPr>
          <p:nvPr/>
        </p:nvSpPr>
        <p:spPr bwMode="auto">
          <a:xfrm>
            <a:off x="5483751" y="271154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30" name="Oval 15"/>
          <p:cNvSpPr>
            <a:spLocks noChangeArrowheads="1"/>
          </p:cNvSpPr>
          <p:nvPr/>
        </p:nvSpPr>
        <p:spPr bwMode="auto">
          <a:xfrm>
            <a:off x="5979051" y="269803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31" name="Oval 15"/>
          <p:cNvSpPr>
            <a:spLocks noChangeArrowheads="1"/>
          </p:cNvSpPr>
          <p:nvPr/>
        </p:nvSpPr>
        <p:spPr bwMode="auto">
          <a:xfrm>
            <a:off x="5731401" y="269803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32" name="Oval 15"/>
          <p:cNvSpPr>
            <a:spLocks noChangeArrowheads="1"/>
          </p:cNvSpPr>
          <p:nvPr/>
        </p:nvSpPr>
        <p:spPr bwMode="auto">
          <a:xfrm>
            <a:off x="5929526" y="306705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33" name="Oval 15"/>
          <p:cNvSpPr>
            <a:spLocks noChangeArrowheads="1"/>
          </p:cNvSpPr>
          <p:nvPr/>
        </p:nvSpPr>
        <p:spPr bwMode="auto">
          <a:xfrm>
            <a:off x="6665492" y="306705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34" name="Oval 15"/>
          <p:cNvSpPr>
            <a:spLocks noChangeArrowheads="1"/>
          </p:cNvSpPr>
          <p:nvPr/>
        </p:nvSpPr>
        <p:spPr bwMode="auto">
          <a:xfrm>
            <a:off x="6417842" y="306705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35" name="Oval 15"/>
          <p:cNvSpPr>
            <a:spLocks noChangeArrowheads="1"/>
          </p:cNvSpPr>
          <p:nvPr/>
        </p:nvSpPr>
        <p:spPr bwMode="auto">
          <a:xfrm>
            <a:off x="5676900" y="306705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36" name="Oval 15"/>
          <p:cNvSpPr>
            <a:spLocks noChangeArrowheads="1"/>
          </p:cNvSpPr>
          <p:nvPr/>
        </p:nvSpPr>
        <p:spPr bwMode="auto">
          <a:xfrm>
            <a:off x="5429250" y="344805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38" name="Oval 15"/>
          <p:cNvSpPr>
            <a:spLocks noChangeArrowheads="1"/>
          </p:cNvSpPr>
          <p:nvPr/>
        </p:nvSpPr>
        <p:spPr bwMode="auto">
          <a:xfrm>
            <a:off x="5676900" y="344805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42" name="Oval 15"/>
          <p:cNvSpPr>
            <a:spLocks noChangeArrowheads="1"/>
          </p:cNvSpPr>
          <p:nvPr/>
        </p:nvSpPr>
        <p:spPr bwMode="auto">
          <a:xfrm>
            <a:off x="7178106" y="344805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45" name="Oval 15"/>
          <p:cNvSpPr>
            <a:spLocks noChangeArrowheads="1"/>
          </p:cNvSpPr>
          <p:nvPr/>
        </p:nvSpPr>
        <p:spPr bwMode="auto">
          <a:xfrm>
            <a:off x="7428882" y="3438486"/>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46" name="Oval 15"/>
          <p:cNvSpPr>
            <a:spLocks noChangeArrowheads="1"/>
          </p:cNvSpPr>
          <p:nvPr/>
        </p:nvSpPr>
        <p:spPr bwMode="auto">
          <a:xfrm>
            <a:off x="5431750" y="387027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47" name="Oval 15"/>
          <p:cNvSpPr>
            <a:spLocks noChangeArrowheads="1"/>
          </p:cNvSpPr>
          <p:nvPr/>
        </p:nvSpPr>
        <p:spPr bwMode="auto">
          <a:xfrm>
            <a:off x="5679400" y="387027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48" name="Oval 15"/>
          <p:cNvSpPr>
            <a:spLocks noChangeArrowheads="1"/>
          </p:cNvSpPr>
          <p:nvPr/>
        </p:nvSpPr>
        <p:spPr bwMode="auto">
          <a:xfrm>
            <a:off x="7190294" y="3889128"/>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50" name="Oval 15"/>
          <p:cNvSpPr>
            <a:spLocks noChangeArrowheads="1"/>
          </p:cNvSpPr>
          <p:nvPr/>
        </p:nvSpPr>
        <p:spPr bwMode="auto">
          <a:xfrm>
            <a:off x="7437944" y="3889128"/>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52" name="Oval 15"/>
          <p:cNvSpPr>
            <a:spLocks noChangeArrowheads="1"/>
          </p:cNvSpPr>
          <p:nvPr/>
        </p:nvSpPr>
        <p:spPr bwMode="auto">
          <a:xfrm>
            <a:off x="5253591" y="434151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54" name="Oval 15"/>
          <p:cNvSpPr>
            <a:spLocks noChangeArrowheads="1"/>
          </p:cNvSpPr>
          <p:nvPr/>
        </p:nvSpPr>
        <p:spPr bwMode="auto">
          <a:xfrm>
            <a:off x="5516231" y="433296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56" name="Oval 15"/>
          <p:cNvSpPr>
            <a:spLocks noChangeArrowheads="1"/>
          </p:cNvSpPr>
          <p:nvPr/>
        </p:nvSpPr>
        <p:spPr bwMode="auto">
          <a:xfrm>
            <a:off x="6011531" y="431945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57" name="Oval 15"/>
          <p:cNvSpPr>
            <a:spLocks noChangeArrowheads="1"/>
          </p:cNvSpPr>
          <p:nvPr/>
        </p:nvSpPr>
        <p:spPr bwMode="auto">
          <a:xfrm>
            <a:off x="5763881" y="431945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58" name="Oval 15"/>
          <p:cNvSpPr>
            <a:spLocks noChangeArrowheads="1"/>
          </p:cNvSpPr>
          <p:nvPr/>
        </p:nvSpPr>
        <p:spPr bwMode="auto">
          <a:xfrm>
            <a:off x="7247261" y="482119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59" name="Oval 15"/>
          <p:cNvSpPr>
            <a:spLocks noChangeArrowheads="1"/>
          </p:cNvSpPr>
          <p:nvPr/>
        </p:nvSpPr>
        <p:spPr bwMode="auto">
          <a:xfrm>
            <a:off x="7509901" y="481264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60" name="Oval 15"/>
          <p:cNvSpPr>
            <a:spLocks noChangeArrowheads="1"/>
          </p:cNvSpPr>
          <p:nvPr/>
        </p:nvSpPr>
        <p:spPr bwMode="auto">
          <a:xfrm>
            <a:off x="8005201" y="479913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61" name="Oval 15"/>
          <p:cNvSpPr>
            <a:spLocks noChangeArrowheads="1"/>
          </p:cNvSpPr>
          <p:nvPr/>
        </p:nvSpPr>
        <p:spPr bwMode="auto">
          <a:xfrm>
            <a:off x="7757551" y="479913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62" name="Oval 15"/>
          <p:cNvSpPr>
            <a:spLocks noChangeArrowheads="1"/>
          </p:cNvSpPr>
          <p:nvPr/>
        </p:nvSpPr>
        <p:spPr bwMode="auto">
          <a:xfrm>
            <a:off x="5789789" y="520065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63" name="Oval 15"/>
          <p:cNvSpPr>
            <a:spLocks noChangeArrowheads="1"/>
          </p:cNvSpPr>
          <p:nvPr/>
        </p:nvSpPr>
        <p:spPr bwMode="auto">
          <a:xfrm>
            <a:off x="6057086" y="520709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64" name="Oval 15"/>
          <p:cNvSpPr>
            <a:spLocks noChangeArrowheads="1"/>
          </p:cNvSpPr>
          <p:nvPr/>
        </p:nvSpPr>
        <p:spPr bwMode="auto">
          <a:xfrm>
            <a:off x="7422306" y="5208653"/>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65" name="Oval 15"/>
          <p:cNvSpPr>
            <a:spLocks noChangeArrowheads="1"/>
          </p:cNvSpPr>
          <p:nvPr/>
        </p:nvSpPr>
        <p:spPr bwMode="auto">
          <a:xfrm>
            <a:off x="7123436" y="520065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66" name="Oval 15"/>
          <p:cNvSpPr>
            <a:spLocks noChangeArrowheads="1"/>
          </p:cNvSpPr>
          <p:nvPr/>
        </p:nvSpPr>
        <p:spPr bwMode="auto">
          <a:xfrm>
            <a:off x="5373511" y="566063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67" name="Oval 15"/>
          <p:cNvSpPr>
            <a:spLocks noChangeArrowheads="1"/>
          </p:cNvSpPr>
          <p:nvPr/>
        </p:nvSpPr>
        <p:spPr bwMode="auto">
          <a:xfrm>
            <a:off x="7404971" y="565208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68" name="Oval 15"/>
          <p:cNvSpPr>
            <a:spLocks noChangeArrowheads="1"/>
          </p:cNvSpPr>
          <p:nvPr/>
        </p:nvSpPr>
        <p:spPr bwMode="auto">
          <a:xfrm>
            <a:off x="7930251" y="563857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69" name="Oval 15"/>
          <p:cNvSpPr>
            <a:spLocks noChangeArrowheads="1"/>
          </p:cNvSpPr>
          <p:nvPr/>
        </p:nvSpPr>
        <p:spPr bwMode="auto">
          <a:xfrm>
            <a:off x="5898791" y="566855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71" name="Oval 15"/>
          <p:cNvSpPr>
            <a:spLocks noChangeArrowheads="1"/>
          </p:cNvSpPr>
          <p:nvPr/>
        </p:nvSpPr>
        <p:spPr bwMode="auto">
          <a:xfrm>
            <a:off x="7704771" y="6011841"/>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72" name="Oval 15"/>
          <p:cNvSpPr>
            <a:spLocks noChangeArrowheads="1"/>
          </p:cNvSpPr>
          <p:nvPr/>
        </p:nvSpPr>
        <p:spPr bwMode="auto">
          <a:xfrm>
            <a:off x="8200071" y="599833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73" name="Oval 15"/>
          <p:cNvSpPr>
            <a:spLocks noChangeArrowheads="1"/>
          </p:cNvSpPr>
          <p:nvPr/>
        </p:nvSpPr>
        <p:spPr bwMode="auto">
          <a:xfrm>
            <a:off x="7952421" y="599833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74" name="Oval 15"/>
          <p:cNvSpPr>
            <a:spLocks noChangeArrowheads="1"/>
          </p:cNvSpPr>
          <p:nvPr/>
        </p:nvSpPr>
        <p:spPr bwMode="auto">
          <a:xfrm>
            <a:off x="5373511" y="6470090"/>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79" name="Oval 15"/>
          <p:cNvSpPr>
            <a:spLocks noChangeArrowheads="1"/>
          </p:cNvSpPr>
          <p:nvPr/>
        </p:nvSpPr>
        <p:spPr bwMode="auto">
          <a:xfrm>
            <a:off x="6131451" y="644803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
        <p:nvSpPr>
          <p:cNvPr id="80" name="Oval 15"/>
          <p:cNvSpPr>
            <a:spLocks noChangeArrowheads="1"/>
          </p:cNvSpPr>
          <p:nvPr/>
        </p:nvSpPr>
        <p:spPr bwMode="auto">
          <a:xfrm>
            <a:off x="5883801" y="6448035"/>
            <a:ext cx="247650" cy="261938"/>
          </a:xfrm>
          <a:prstGeom prst="ellipse">
            <a:avLst/>
          </a:prstGeom>
          <a:solidFill>
            <a:srgbClr val="11660C"/>
          </a:solidFill>
          <a:ln w="9525" algn="ctr">
            <a:noFill/>
            <a:round/>
            <a:headEnd/>
            <a:tailEnd/>
          </a:ln>
        </p:spPr>
        <p:txBody>
          <a:bodyPr anchor="b"/>
          <a:lstStyle/>
          <a:p>
            <a:pPr eaLnBrk="0" hangingPunct="0"/>
            <a:endParaRPr lang="en-US" sz="2400">
              <a:latin typeface="Times New Roman" pitchFamily="18" charset="0"/>
            </a:endParaRPr>
          </a:p>
        </p:txBody>
      </p:sp>
    </p:spTree>
    <p:extLst>
      <p:ext uri="{BB962C8B-B14F-4D97-AF65-F5344CB8AC3E}">
        <p14:creationId xmlns:p14="http://schemas.microsoft.com/office/powerpoint/2010/main" val="3114764647"/>
      </p:ext>
    </p:extLst>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11" y="568246"/>
            <a:ext cx="8229600" cy="609600"/>
          </a:xfrm>
        </p:spPr>
        <p:txBody>
          <a:bodyPr/>
          <a:lstStyle/>
          <a:p>
            <a:r>
              <a:rPr lang="en-US" dirty="0" smtClean="0"/>
              <a:t>Reflect For a Moment</a:t>
            </a:r>
            <a:endParaRPr lang="en-US" dirty="0"/>
          </a:p>
        </p:txBody>
      </p:sp>
      <p:sp>
        <p:nvSpPr>
          <p:cNvPr id="3" name="Content Placeholder 2"/>
          <p:cNvSpPr>
            <a:spLocks noGrp="1"/>
          </p:cNvSpPr>
          <p:nvPr>
            <p:ph sz="half" idx="1"/>
          </p:nvPr>
        </p:nvSpPr>
        <p:spPr>
          <a:xfrm>
            <a:off x="3946358" y="1439845"/>
            <a:ext cx="4957010" cy="5005136"/>
          </a:xfrm>
        </p:spPr>
        <p:txBody>
          <a:bodyPr/>
          <a:lstStyle/>
          <a:p>
            <a:pPr marL="457200" lvl="0" indent="-457200">
              <a:buFont typeface="+mj-lt"/>
              <a:buAutoNum type="arabicPeriod"/>
            </a:pPr>
            <a:r>
              <a:rPr lang="en-US" sz="2400" b="1" dirty="0"/>
              <a:t>Reflect on moment on why service learning or community engaged scholarship is important to you? Write down your WHY. </a:t>
            </a:r>
          </a:p>
          <a:p>
            <a:pPr marL="457200" indent="-457200">
              <a:buFont typeface="+mj-lt"/>
              <a:buAutoNum type="arabicPeriod"/>
            </a:pPr>
            <a:endParaRPr lang="en-US" sz="2400" b="1" dirty="0"/>
          </a:p>
          <a:p>
            <a:pPr marL="457200" lvl="0" indent="-457200">
              <a:buFont typeface="+mj-lt"/>
              <a:buAutoNum type="arabicPeriod"/>
            </a:pPr>
            <a:r>
              <a:rPr lang="en-US" sz="2400" b="1" dirty="0"/>
              <a:t>What does your writing process look like? Make a sketch if that helps</a:t>
            </a:r>
            <a:r>
              <a:rPr lang="en-US" sz="2400" b="1" dirty="0" smtClean="0"/>
              <a:t>.</a:t>
            </a:r>
          </a:p>
          <a:p>
            <a:pPr marL="457200" lvl="0" indent="-457200">
              <a:buFont typeface="+mj-lt"/>
              <a:buAutoNum type="arabicPeriod"/>
            </a:pPr>
            <a:endParaRPr lang="en-US" sz="2400" b="1" dirty="0"/>
          </a:p>
          <a:p>
            <a:pPr marL="457200" indent="-457200">
              <a:buFont typeface="+mj-lt"/>
              <a:buAutoNum type="arabicPeriod"/>
            </a:pPr>
            <a:r>
              <a:rPr lang="en-US" sz="2400" b="1" dirty="0" smtClean="0"/>
              <a:t>What helps YOU adopt an new habit?</a:t>
            </a:r>
            <a:endParaRPr lang="en-US" sz="2400" b="1" dirty="0"/>
          </a:p>
        </p:txBody>
      </p:sp>
      <p:pic>
        <p:nvPicPr>
          <p:cNvPr id="6" name="Picture 2" descr="http://www.yellowstonepacktrips.com/images/retreat2.JPG"/>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56057"/>
          <a:stretch/>
        </p:blipFill>
        <p:spPr bwMode="auto">
          <a:xfrm>
            <a:off x="547339" y="1552337"/>
            <a:ext cx="2775537"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22951"/>
      </p:ext>
    </p:extLst>
  </p:cSld>
  <p:clrMapOvr>
    <a:masterClrMapping/>
  </p:clrMapOvr>
  <p:transition spd="med">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Use The Abacus Tool</a:t>
            </a:r>
            <a:endParaRPr lang="en-US" dirty="0"/>
          </a:p>
        </p:txBody>
      </p:sp>
      <p:sp>
        <p:nvSpPr>
          <p:cNvPr id="3" name="Content Placeholder 2"/>
          <p:cNvSpPr>
            <a:spLocks noGrp="1"/>
          </p:cNvSpPr>
          <p:nvPr>
            <p:ph idx="1"/>
          </p:nvPr>
        </p:nvSpPr>
        <p:spPr>
          <a:xfrm>
            <a:off x="473044" y="1371600"/>
            <a:ext cx="8229600" cy="5105400"/>
          </a:xfrm>
        </p:spPr>
        <p:txBody>
          <a:bodyPr/>
          <a:lstStyle/>
          <a:p>
            <a:r>
              <a:rPr lang="en-US" sz="2400" b="1" dirty="0" smtClean="0"/>
              <a:t>Initial discussions with (potential)</a:t>
            </a:r>
            <a:r>
              <a:rPr lang="en-US" sz="2400" dirty="0" smtClean="0"/>
              <a:t> </a:t>
            </a:r>
            <a:r>
              <a:rPr lang="en-US" sz="2400" b="1" dirty="0" smtClean="0"/>
              <a:t>partners</a:t>
            </a:r>
            <a:r>
              <a:rPr lang="en-US" sz="2400" dirty="0" smtClean="0"/>
              <a:t>—establish a basic understanding of what the steps are in the process.</a:t>
            </a:r>
          </a:p>
          <a:p>
            <a:endParaRPr lang="en-US" dirty="0" smtClean="0"/>
          </a:p>
          <a:p>
            <a:r>
              <a:rPr lang="en-US" sz="2400" b="1" dirty="0" smtClean="0"/>
              <a:t>Formalizing partnership agreements</a:t>
            </a:r>
            <a:r>
              <a:rPr lang="en-US" sz="2400" dirty="0" smtClean="0"/>
              <a:t>, including memoranda of understanding—to clarify who has decision-making power and collaboration responsibilities at each stage.</a:t>
            </a:r>
          </a:p>
          <a:p>
            <a:endParaRPr lang="en-US" dirty="0" smtClean="0"/>
          </a:p>
          <a:p>
            <a:r>
              <a:rPr lang="en-US" sz="2400" b="1" dirty="0" smtClean="0"/>
              <a:t>Grant-writing</a:t>
            </a:r>
            <a:r>
              <a:rPr lang="en-US" sz="2400" dirty="0" smtClean="0"/>
              <a:t>—to use as a visual to demonstrate proposed shared decision-making and collaboration responsibilities.</a:t>
            </a:r>
          </a:p>
        </p:txBody>
      </p:sp>
    </p:spTree>
    <p:extLst>
      <p:ext uri="{BB962C8B-B14F-4D97-AF65-F5344CB8AC3E}">
        <p14:creationId xmlns:p14="http://schemas.microsoft.com/office/powerpoint/2010/main" val="127040175"/>
      </p:ext>
    </p:extLst>
  </p:cSld>
  <p:clrMapOvr>
    <a:masterClrMapping/>
  </p:clrMapOvr>
  <p:transition spd="med">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Use the Abacus Tool, continued</a:t>
            </a:r>
            <a:endParaRPr lang="en-US" dirty="0"/>
          </a:p>
        </p:txBody>
      </p:sp>
      <p:sp>
        <p:nvSpPr>
          <p:cNvPr id="3" name="Content Placeholder 2"/>
          <p:cNvSpPr>
            <a:spLocks noGrp="1"/>
          </p:cNvSpPr>
          <p:nvPr>
            <p:ph idx="1"/>
          </p:nvPr>
        </p:nvSpPr>
        <p:spPr>
          <a:xfrm>
            <a:off x="457200" y="1447800"/>
            <a:ext cx="8229600" cy="4191000"/>
          </a:xfrm>
        </p:spPr>
        <p:txBody>
          <a:bodyPr/>
          <a:lstStyle/>
          <a:p>
            <a:r>
              <a:rPr lang="en-US" sz="2400" b="1" dirty="0" smtClean="0"/>
              <a:t>Reflective practice mid-way </a:t>
            </a:r>
            <a:r>
              <a:rPr lang="en-US" sz="2400" b="1" dirty="0"/>
              <a:t>through a</a:t>
            </a:r>
            <a:r>
              <a:rPr lang="en-US" sz="2400" dirty="0"/>
              <a:t> </a:t>
            </a:r>
            <a:r>
              <a:rPr lang="en-US" sz="2400" b="1" dirty="0"/>
              <a:t>project</a:t>
            </a:r>
            <a:r>
              <a:rPr lang="en-US" sz="2400" dirty="0"/>
              <a:t>—to clarify how the collaboration is going and ask/reflect on whether initial decision-making and responsibilities might need to be </a:t>
            </a:r>
            <a:r>
              <a:rPr lang="en-US" sz="2400" dirty="0" smtClean="0"/>
              <a:t>re-negotiated.</a:t>
            </a:r>
          </a:p>
          <a:p>
            <a:endParaRPr lang="en-US" sz="1000" dirty="0"/>
          </a:p>
          <a:p>
            <a:r>
              <a:rPr lang="en-US" sz="2400" b="1" dirty="0"/>
              <a:t>Project wrap </a:t>
            </a:r>
            <a:r>
              <a:rPr lang="en-US" sz="2400" b="1" dirty="0" smtClean="0"/>
              <a:t>up, </a:t>
            </a:r>
            <a:r>
              <a:rPr lang="en-US" sz="2400" b="1" dirty="0"/>
              <a:t>final </a:t>
            </a:r>
            <a:r>
              <a:rPr lang="en-US" sz="2400" b="1" dirty="0" smtClean="0"/>
              <a:t>reflection and reporting</a:t>
            </a:r>
            <a:r>
              <a:rPr lang="en-US" sz="2400" dirty="0" smtClean="0"/>
              <a:t>—to</a:t>
            </a:r>
            <a:r>
              <a:rPr lang="en-US" sz="2400" b="1" dirty="0" smtClean="0"/>
              <a:t> </a:t>
            </a:r>
            <a:r>
              <a:rPr lang="en-US" sz="2400" dirty="0"/>
              <a:t>depict how decision-making and collaboration responsibilities were actually divided (revisions may be needed</a:t>
            </a:r>
            <a:r>
              <a:rPr lang="en-US" sz="2400" dirty="0" smtClean="0"/>
              <a:t>).</a:t>
            </a:r>
          </a:p>
          <a:p>
            <a:endParaRPr lang="en-US" sz="1000" dirty="0" smtClean="0"/>
          </a:p>
          <a:p>
            <a:r>
              <a:rPr lang="en-US" sz="2400" b="1" dirty="0" smtClean="0"/>
              <a:t>Teaching/learning </a:t>
            </a:r>
            <a:r>
              <a:rPr lang="en-US" sz="2400" b="1" dirty="0"/>
              <a:t>t</a:t>
            </a:r>
            <a:r>
              <a:rPr lang="en-US" sz="2400" b="1" dirty="0" smtClean="0"/>
              <a:t>ool</a:t>
            </a:r>
            <a:r>
              <a:rPr lang="en-US" sz="2400" dirty="0" smtClean="0"/>
              <a:t>—to help undergraduate and graduate students understand various stages in process and visualize shared decision-making and collaboration responsibilities with the community partners. </a:t>
            </a:r>
            <a:endParaRPr lang="en-US" sz="2400" dirty="0"/>
          </a:p>
        </p:txBody>
      </p:sp>
    </p:spTree>
    <p:extLst>
      <p:ext uri="{BB962C8B-B14F-4D97-AF65-F5344CB8AC3E}">
        <p14:creationId xmlns:p14="http://schemas.microsoft.com/office/powerpoint/2010/main" val="2309407627"/>
      </p:ext>
    </p:extLst>
  </p:cSld>
  <p:clrMapOvr>
    <a:masterClrMapping/>
  </p:clrMapOvr>
  <p:transition spd="med">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to Use the Abacus Tool, continued</a:t>
            </a:r>
          </a:p>
        </p:txBody>
      </p:sp>
      <p:sp>
        <p:nvSpPr>
          <p:cNvPr id="3" name="Content Placeholder 2"/>
          <p:cNvSpPr>
            <a:spLocks noGrp="1"/>
          </p:cNvSpPr>
          <p:nvPr>
            <p:ph idx="1"/>
          </p:nvPr>
        </p:nvSpPr>
        <p:spPr>
          <a:xfrm>
            <a:off x="172388" y="1651180"/>
            <a:ext cx="3170420" cy="2209800"/>
          </a:xfrm>
        </p:spPr>
        <p:txBody>
          <a:bodyPr/>
          <a:lstStyle/>
          <a:p>
            <a:r>
              <a:rPr lang="en-US" sz="2400" dirty="0" smtClean="0"/>
              <a:t>Writing a </a:t>
            </a:r>
            <a:r>
              <a:rPr lang="en-US" sz="2400" b="1" dirty="0" smtClean="0"/>
              <a:t>journal article</a:t>
            </a:r>
            <a:r>
              <a:rPr lang="en-US" sz="2400" dirty="0" smtClean="0"/>
              <a:t> about the </a:t>
            </a:r>
            <a:r>
              <a:rPr lang="en-US" sz="2400" b="1" dirty="0" smtClean="0"/>
              <a:t>methods, processes, partnership or engagement aspects </a:t>
            </a:r>
            <a:r>
              <a:rPr lang="en-US" sz="2400" dirty="0" smtClean="0"/>
              <a:t>of your community engaged scholarship</a:t>
            </a:r>
            <a:endParaRPr lang="en-US" sz="24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107" t="18442" r="16242" b="8401"/>
          <a:stretch/>
        </p:blipFill>
        <p:spPr bwMode="auto">
          <a:xfrm>
            <a:off x="3612630" y="1693297"/>
            <a:ext cx="5066676" cy="3957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049386"/>
      </p:ext>
    </p:extLst>
  </p:cSld>
  <p:clrMapOvr>
    <a:masterClrMapping/>
  </p:clrMapOvr>
  <p:transition spd="med">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61975" y="609600"/>
            <a:ext cx="7772400" cy="1371600"/>
          </a:xfrm>
        </p:spPr>
        <p:txBody>
          <a:bodyPr/>
          <a:lstStyle/>
          <a:p>
            <a:pPr algn="ctr"/>
            <a:r>
              <a:rPr lang="en-US" dirty="0" smtClean="0"/>
              <a:t>IDENTIFY YOUR LEAST PUBLISHABLE UNITS</a:t>
            </a:r>
            <a:endParaRPr lang="en-US" dirty="0"/>
          </a:p>
        </p:txBody>
      </p:sp>
      <p:sp>
        <p:nvSpPr>
          <p:cNvPr id="12" name="Text Placeholder 11"/>
          <p:cNvSpPr>
            <a:spLocks noGrp="1"/>
          </p:cNvSpPr>
          <p:nvPr>
            <p:ph type="body" idx="1"/>
          </p:nvPr>
        </p:nvSpPr>
        <p:spPr>
          <a:xfrm>
            <a:off x="685800" y="5715000"/>
            <a:ext cx="7772400" cy="838200"/>
          </a:xfrm>
        </p:spPr>
        <p:txBody>
          <a:bodyPr/>
          <a:lstStyle/>
          <a:p>
            <a:pPr algn="ctr"/>
            <a:r>
              <a:rPr lang="en-US" dirty="0" smtClean="0"/>
              <a:t>Whitney J. Owen “In defense of the least publishable unit” </a:t>
            </a:r>
            <a:r>
              <a:rPr lang="en-US" i="1" dirty="0" smtClean="0"/>
              <a:t>Chronicle of Higher Education</a:t>
            </a:r>
            <a:r>
              <a:rPr lang="en-US" dirty="0" smtClean="0"/>
              <a:t>, February 6, 2004.</a:t>
            </a:r>
            <a:endParaRPr lang="en-US" dirty="0"/>
          </a:p>
        </p:txBody>
      </p:sp>
      <p:pic>
        <p:nvPicPr>
          <p:cNvPr id="5" name="Picture 2" descr="http://upload.wikimedia.org/wikipedia/commons/e/e9/Koru_Unfurling.JPG"/>
          <p:cNvPicPr>
            <a:picLocks noChangeAspect="1" noChangeArrowheads="1"/>
          </p:cNvPicPr>
          <p:nvPr/>
        </p:nvPicPr>
        <p:blipFill>
          <a:blip r:embed="rId3" cstate="print"/>
          <a:srcRect/>
          <a:stretch>
            <a:fillRect/>
          </a:stretch>
        </p:blipFill>
        <p:spPr bwMode="auto">
          <a:xfrm>
            <a:off x="2133600" y="2362200"/>
            <a:ext cx="4629150" cy="3077692"/>
          </a:xfrm>
          <a:prstGeom prst="rect">
            <a:avLst/>
          </a:prstGeom>
          <a:noFill/>
        </p:spPr>
      </p:pic>
    </p:spTree>
    <p:extLst>
      <p:ext uri="{BB962C8B-B14F-4D97-AF65-F5344CB8AC3E}">
        <p14:creationId xmlns:p14="http://schemas.microsoft.com/office/powerpoint/2010/main" val="1109960554"/>
      </p:ext>
    </p:extLst>
  </p:cSld>
  <p:clrMapOvr>
    <a:masterClrMapping/>
  </p:clrMapOvr>
  <p:transition spd="med">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609600"/>
          </a:xfrm>
        </p:spPr>
        <p:txBody>
          <a:bodyPr/>
          <a:lstStyle/>
          <a:p>
            <a:r>
              <a:rPr lang="en-US" dirty="0" smtClean="0"/>
              <a:t>Unfurling Your Project or Experience</a:t>
            </a:r>
            <a:endParaRPr lang="en-US" dirty="0"/>
          </a:p>
        </p:txBody>
      </p:sp>
      <p:sp>
        <p:nvSpPr>
          <p:cNvPr id="3" name="Content Placeholder 2"/>
          <p:cNvSpPr>
            <a:spLocks noGrp="1"/>
          </p:cNvSpPr>
          <p:nvPr>
            <p:ph idx="1"/>
          </p:nvPr>
        </p:nvSpPr>
        <p:spPr>
          <a:xfrm>
            <a:off x="3124200" y="1524000"/>
            <a:ext cx="6019800" cy="5105400"/>
          </a:xfrm>
        </p:spPr>
        <p:txBody>
          <a:bodyPr/>
          <a:lstStyle/>
          <a:p>
            <a:r>
              <a:rPr lang="en-US" sz="1800" b="1" dirty="0" smtClean="0"/>
              <a:t>Conceptual framework, program theory, or models.</a:t>
            </a:r>
          </a:p>
          <a:p>
            <a:endParaRPr lang="en-US" sz="1000" dirty="0" smtClean="0"/>
          </a:p>
          <a:p>
            <a:r>
              <a:rPr lang="en-US" sz="1800" b="1" dirty="0" smtClean="0"/>
              <a:t>Methods, processes, partnership, engagement.</a:t>
            </a:r>
          </a:p>
          <a:p>
            <a:endParaRPr lang="en-US" sz="1000" dirty="0" smtClean="0"/>
          </a:p>
          <a:p>
            <a:r>
              <a:rPr lang="en-US" sz="1800" b="1" dirty="0" smtClean="0"/>
              <a:t>Program descriptions, case studies.</a:t>
            </a:r>
          </a:p>
          <a:p>
            <a:endParaRPr lang="en-US" sz="1000" b="1" dirty="0" smtClean="0"/>
          </a:p>
          <a:p>
            <a:r>
              <a:rPr lang="en-US" sz="1800" b="1" dirty="0" smtClean="0"/>
              <a:t>Findings, results or impacts on</a:t>
            </a:r>
          </a:p>
          <a:p>
            <a:pPr lvl="1"/>
            <a:r>
              <a:rPr lang="en-US" dirty="0" smtClean="0"/>
              <a:t>Community.</a:t>
            </a:r>
          </a:p>
          <a:p>
            <a:pPr lvl="1"/>
            <a:r>
              <a:rPr lang="en-US" dirty="0"/>
              <a:t>C</a:t>
            </a:r>
            <a:r>
              <a:rPr lang="en-US" dirty="0" smtClean="0"/>
              <a:t>ommunity partners.</a:t>
            </a:r>
          </a:p>
          <a:p>
            <a:pPr lvl="1"/>
            <a:r>
              <a:rPr lang="en-US" dirty="0" smtClean="0"/>
              <a:t>Students.</a:t>
            </a:r>
          </a:p>
          <a:p>
            <a:pPr lvl="1"/>
            <a:r>
              <a:rPr lang="en-US" dirty="0"/>
              <a:t>F</a:t>
            </a:r>
            <a:r>
              <a:rPr lang="en-US" dirty="0" smtClean="0"/>
              <a:t>aculty and staff.</a:t>
            </a:r>
          </a:p>
          <a:p>
            <a:pPr lvl="1"/>
            <a:r>
              <a:rPr lang="en-US" dirty="0" smtClean="0"/>
              <a:t>Partnership.</a:t>
            </a:r>
          </a:p>
          <a:p>
            <a:pPr lvl="1"/>
            <a:r>
              <a:rPr lang="en-US" dirty="0" smtClean="0"/>
              <a:t>Institution.</a:t>
            </a:r>
          </a:p>
          <a:p>
            <a:endParaRPr lang="en-US" sz="1000" dirty="0" smtClean="0"/>
          </a:p>
          <a:p>
            <a:r>
              <a:rPr lang="en-US" sz="1800" b="1" dirty="0" smtClean="0"/>
              <a:t>Critical reflections </a:t>
            </a:r>
            <a:r>
              <a:rPr lang="en-US" sz="1800" dirty="0" smtClean="0"/>
              <a:t>on the experience, process, critiques, or lessons learned.</a:t>
            </a:r>
          </a:p>
        </p:txBody>
      </p:sp>
      <p:pic>
        <p:nvPicPr>
          <p:cNvPr id="4" name="Picture 2" descr="https://s-media-cache-ak0.pinimg.com/236x/97/1d/51/971d51caa22eb924a688a24b9807e8e2.jpg"/>
          <p:cNvPicPr>
            <a:picLocks noChangeAspect="1" noChangeArrowheads="1"/>
          </p:cNvPicPr>
          <p:nvPr/>
        </p:nvPicPr>
        <p:blipFill>
          <a:blip r:embed="rId3" cstate="print"/>
          <a:srcRect/>
          <a:stretch>
            <a:fillRect/>
          </a:stretch>
        </p:blipFill>
        <p:spPr bwMode="auto">
          <a:xfrm>
            <a:off x="394944" y="1752600"/>
            <a:ext cx="2411756" cy="4486275"/>
          </a:xfrm>
          <a:prstGeom prst="rect">
            <a:avLst/>
          </a:prstGeom>
          <a:noFill/>
        </p:spPr>
      </p:pic>
    </p:spTree>
    <p:extLst>
      <p:ext uri="{BB962C8B-B14F-4D97-AF65-F5344CB8AC3E}">
        <p14:creationId xmlns:p14="http://schemas.microsoft.com/office/powerpoint/2010/main" val="1992582871"/>
      </p:ext>
    </p:extLst>
  </p:cSld>
  <p:clrMapOvr>
    <a:masterClrMapping/>
  </p:clrMapOvr>
  <p:transition spd="med">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Unfurling Examples</a:t>
            </a:r>
            <a:endParaRPr lang="en-US" dirty="0"/>
          </a:p>
        </p:txBody>
      </p:sp>
      <p:pic>
        <p:nvPicPr>
          <p:cNvPr id="4" name="Picture 2" descr="https://upload.wikimedia.org/wikipedia/commons/0/01/Fern_Frond_Trichomes.jpg"/>
          <p:cNvPicPr>
            <a:picLocks noChangeAspect="1" noChangeArrowheads="1"/>
          </p:cNvPicPr>
          <p:nvPr/>
        </p:nvPicPr>
        <p:blipFill>
          <a:blip r:embed="rId3" cstate="print"/>
          <a:srcRect/>
          <a:stretch>
            <a:fillRect/>
          </a:stretch>
        </p:blipFill>
        <p:spPr bwMode="auto">
          <a:xfrm>
            <a:off x="914400" y="1447800"/>
            <a:ext cx="7315200" cy="4873479"/>
          </a:xfrm>
          <a:prstGeom prst="rect">
            <a:avLst/>
          </a:prstGeom>
          <a:noFill/>
        </p:spPr>
      </p:pic>
    </p:spTree>
    <p:extLst>
      <p:ext uri="{BB962C8B-B14F-4D97-AF65-F5344CB8AC3E}">
        <p14:creationId xmlns:p14="http://schemas.microsoft.com/office/powerpoint/2010/main" val="3816984474"/>
      </p:ext>
    </p:extLst>
  </p:cSld>
  <p:clrMapOvr>
    <a:masterClrMapping/>
  </p:clrMapOvr>
  <p:transition spd="med">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609600"/>
          </a:xfrm>
        </p:spPr>
        <p:txBody>
          <a:bodyPr/>
          <a:lstStyle/>
          <a:p>
            <a:r>
              <a:rPr lang="en-US" dirty="0" smtClean="0"/>
              <a:t>Amy Wade at Ohio State University</a:t>
            </a:r>
            <a:endParaRPr lang="en-US" dirty="0"/>
          </a:p>
        </p:txBody>
      </p:sp>
      <p:sp>
        <p:nvSpPr>
          <p:cNvPr id="3" name="Content Placeholder 2"/>
          <p:cNvSpPr>
            <a:spLocks noGrp="1"/>
          </p:cNvSpPr>
          <p:nvPr>
            <p:ph idx="1"/>
          </p:nvPr>
        </p:nvSpPr>
        <p:spPr>
          <a:xfrm>
            <a:off x="2895600" y="1295400"/>
            <a:ext cx="6096000" cy="4953000"/>
          </a:xfrm>
        </p:spPr>
        <p:txBody>
          <a:bodyPr/>
          <a:lstStyle/>
          <a:p>
            <a:pPr>
              <a:buNone/>
            </a:pPr>
            <a:r>
              <a:rPr lang="en-US" sz="1800" b="1" dirty="0" smtClean="0"/>
              <a:t>Dissertation</a:t>
            </a:r>
          </a:p>
          <a:p>
            <a:r>
              <a:rPr lang="en-US" sz="1800" dirty="0" smtClean="0"/>
              <a:t>Wade, A. (2008). </a:t>
            </a:r>
            <a:r>
              <a:rPr lang="en-US" sz="1800" i="1" dirty="0" smtClean="0"/>
              <a:t>Faculty and the engaged institution: Toward understanding motivators and deterrents for fostering engagement</a:t>
            </a:r>
            <a:r>
              <a:rPr lang="en-US" sz="1800" dirty="0" smtClean="0"/>
              <a:t>. The Ohio State University. </a:t>
            </a:r>
          </a:p>
          <a:p>
            <a:endParaRPr lang="en-US" sz="1000" dirty="0" smtClean="0"/>
          </a:p>
          <a:p>
            <a:pPr>
              <a:buNone/>
            </a:pPr>
            <a:r>
              <a:rPr lang="en-US" sz="1800" b="1" dirty="0" smtClean="0"/>
              <a:t>Journal Article—Community Engagement Journal</a:t>
            </a:r>
          </a:p>
          <a:p>
            <a:pPr>
              <a:buNone/>
            </a:pPr>
            <a:r>
              <a:rPr lang="en-US" sz="1800" b="1" dirty="0" smtClean="0"/>
              <a:t>Conceptual framework</a:t>
            </a:r>
          </a:p>
          <a:p>
            <a:r>
              <a:rPr lang="en-US" sz="1800" dirty="0" smtClean="0"/>
              <a:t>Wade, A., &amp; </a:t>
            </a:r>
            <a:r>
              <a:rPr lang="en-US" sz="1800" dirty="0" err="1" smtClean="0"/>
              <a:t>Demb</a:t>
            </a:r>
            <a:r>
              <a:rPr lang="en-US" sz="1800" dirty="0" smtClean="0"/>
              <a:t>, A. (2009). A conceptual model to explore faculty community engagement. </a:t>
            </a:r>
            <a:r>
              <a:rPr lang="en-US" sz="1800" i="1" dirty="0" smtClean="0"/>
              <a:t>Michigan Journal of Community Service Learning 15</a:t>
            </a:r>
            <a:r>
              <a:rPr lang="en-US" sz="1800" dirty="0" smtClean="0"/>
              <a:t>(2), 5-16. </a:t>
            </a:r>
          </a:p>
          <a:p>
            <a:endParaRPr lang="en-US" sz="1000" dirty="0" smtClean="0"/>
          </a:p>
          <a:p>
            <a:pPr>
              <a:buNone/>
            </a:pPr>
            <a:r>
              <a:rPr lang="en-US" sz="1800" b="1" dirty="0" smtClean="0"/>
              <a:t>Journal Article—Disciplinary Journal</a:t>
            </a:r>
          </a:p>
          <a:p>
            <a:pPr>
              <a:buNone/>
            </a:pPr>
            <a:r>
              <a:rPr lang="en-US" sz="1800" b="1" dirty="0" smtClean="0"/>
              <a:t>Quantitative data</a:t>
            </a:r>
          </a:p>
          <a:p>
            <a:r>
              <a:rPr lang="en-US" sz="1800" dirty="0" err="1" smtClean="0"/>
              <a:t>Demb</a:t>
            </a:r>
            <a:r>
              <a:rPr lang="en-US" sz="1800" dirty="0" smtClean="0"/>
              <a:t>, A., &amp; Wade, A. (2012). Reality check: Faculty involvement in outreach and engagement. </a:t>
            </a:r>
            <a:r>
              <a:rPr lang="en-US" sz="1800" i="1" dirty="0" smtClean="0"/>
              <a:t>The Journal of Higher Education 83</a:t>
            </a:r>
            <a:r>
              <a:rPr lang="en-US" sz="1800" dirty="0" smtClean="0"/>
              <a:t>(3), 337-366.</a:t>
            </a:r>
          </a:p>
          <a:p>
            <a:endParaRPr lang="en-US" sz="1800" dirty="0"/>
          </a:p>
        </p:txBody>
      </p:sp>
      <p:pic>
        <p:nvPicPr>
          <p:cNvPr id="6" name="Picture 2" descr="https://upload.wikimedia.org/wikipedia/commons/0/01/Fern_Frond_Trichomes.jpg"/>
          <p:cNvPicPr>
            <a:picLocks noChangeAspect="1" noChangeArrowheads="1"/>
          </p:cNvPicPr>
          <p:nvPr/>
        </p:nvPicPr>
        <p:blipFill>
          <a:blip r:embed="rId2" cstate="print"/>
          <a:srcRect r="16723"/>
          <a:stretch>
            <a:fillRect/>
          </a:stretch>
        </p:blipFill>
        <p:spPr bwMode="auto">
          <a:xfrm>
            <a:off x="381000" y="1375410"/>
            <a:ext cx="2286000" cy="1828800"/>
          </a:xfrm>
          <a:prstGeom prst="rect">
            <a:avLst/>
          </a:prstGeom>
          <a:noFill/>
        </p:spPr>
      </p:pic>
    </p:spTree>
    <p:extLst>
      <p:ext uri="{BB962C8B-B14F-4D97-AF65-F5344CB8AC3E}">
        <p14:creationId xmlns:p14="http://schemas.microsoft.com/office/powerpoint/2010/main" val="2943314377"/>
      </p:ext>
    </p:extLst>
  </p:cSld>
  <p:clrMapOvr>
    <a:masterClrMapping/>
  </p:clrMapOvr>
  <p:transition spd="med">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Wade’s Dissertation Unfurling Worksheet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7006571"/>
              </p:ext>
            </p:extLst>
          </p:nvPr>
        </p:nvGraphicFramePr>
        <p:xfrm>
          <a:off x="13447" y="1613647"/>
          <a:ext cx="9130553" cy="5297059"/>
        </p:xfrm>
        <a:graphic>
          <a:graphicData uri="http://schemas.openxmlformats.org/drawingml/2006/table">
            <a:tbl>
              <a:tblPr firstRow="1" bandRow="1">
                <a:tableStyleId>{00A15C55-8517-42AA-B614-E9B94910E393}</a:tableStyleId>
              </a:tblPr>
              <a:tblGrid>
                <a:gridCol w="3684494"/>
                <a:gridCol w="1896035"/>
                <a:gridCol w="1586753"/>
                <a:gridCol w="1963271"/>
              </a:tblGrid>
              <a:tr h="788894">
                <a:tc>
                  <a:txBody>
                    <a:bodyPr/>
                    <a:lstStyle/>
                    <a:p>
                      <a:pPr marL="0" marR="0" algn="ctr">
                        <a:lnSpc>
                          <a:spcPct val="115000"/>
                        </a:lnSpc>
                        <a:spcBef>
                          <a:spcPts val="0"/>
                        </a:spcBef>
                        <a:spcAft>
                          <a:spcPts val="0"/>
                        </a:spcAft>
                      </a:pPr>
                      <a:r>
                        <a:rPr lang="en-US" sz="2000" kern="1200" dirty="0">
                          <a:effectLst/>
                        </a:rPr>
                        <a:t>Topic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c>
                  <a:txBody>
                    <a:bodyPr/>
                    <a:lstStyle/>
                    <a:p>
                      <a:pPr marL="0" marR="0" algn="ctr">
                        <a:lnSpc>
                          <a:spcPct val="115000"/>
                        </a:lnSpc>
                        <a:spcBef>
                          <a:spcPts val="0"/>
                        </a:spcBef>
                        <a:spcAft>
                          <a:spcPts val="0"/>
                        </a:spcAft>
                      </a:pPr>
                      <a:r>
                        <a:rPr lang="en-US" sz="2000" kern="1200" dirty="0">
                          <a:effectLst/>
                        </a:rPr>
                        <a:t>Audience</a:t>
                      </a:r>
                      <a:endParaRPr lang="en-US" sz="2000" dirty="0">
                        <a:effectLst/>
                      </a:endParaRPr>
                    </a:p>
                    <a:p>
                      <a:pPr marL="0" marR="0" algn="l">
                        <a:lnSpc>
                          <a:spcPct val="115000"/>
                        </a:lnSpc>
                        <a:spcBef>
                          <a:spcPts val="0"/>
                        </a:spcBef>
                        <a:spcAft>
                          <a:spcPts val="0"/>
                        </a:spcAft>
                      </a:pPr>
                      <a:endParaRPr lang="en-US" sz="2000" kern="1200" dirty="0" smtClean="0">
                        <a:effectLst/>
                      </a:endParaRPr>
                    </a:p>
                  </a:txBody>
                  <a:tcPr marL="92601" marR="92601" marT="46301" marB="46301"/>
                </a:tc>
                <a:tc>
                  <a:txBody>
                    <a:bodyPr/>
                    <a:lstStyle/>
                    <a:p>
                      <a:pPr marL="228600" marR="0" algn="ctr">
                        <a:lnSpc>
                          <a:spcPct val="115000"/>
                        </a:lnSpc>
                        <a:spcBef>
                          <a:spcPts val="0"/>
                        </a:spcBef>
                        <a:spcAft>
                          <a:spcPts val="0"/>
                        </a:spcAft>
                      </a:pPr>
                      <a:r>
                        <a:rPr lang="en-US" sz="2000" dirty="0">
                          <a:effectLst/>
                        </a:rPr>
                        <a:t>Type of </a:t>
                      </a:r>
                      <a:r>
                        <a:rPr lang="en-US" sz="2000" dirty="0" smtClean="0">
                          <a:effectLst/>
                        </a:rPr>
                        <a:t>Article</a:t>
                      </a:r>
                      <a:endParaRPr lang="en-US" sz="2000" dirty="0">
                        <a:effectLst/>
                      </a:endParaRPr>
                    </a:p>
                  </a:txBody>
                  <a:tcPr marL="92601" marR="92601" marT="46301" marB="46301"/>
                </a:tc>
                <a:tc>
                  <a:txBody>
                    <a:bodyPr/>
                    <a:lstStyle/>
                    <a:p>
                      <a:pPr marL="0" marR="0" algn="ctr">
                        <a:lnSpc>
                          <a:spcPct val="115000"/>
                        </a:lnSpc>
                        <a:spcBef>
                          <a:spcPts val="0"/>
                        </a:spcBef>
                        <a:spcAft>
                          <a:spcPts val="0"/>
                        </a:spcAft>
                      </a:pPr>
                      <a:r>
                        <a:rPr lang="en-US" sz="2000" kern="1200" dirty="0">
                          <a:effectLst/>
                        </a:rPr>
                        <a:t>Potential Journals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r>
              <a:tr h="1026331">
                <a:tc>
                  <a:txBody>
                    <a:bodyPr/>
                    <a:lstStyle/>
                    <a:p>
                      <a:pPr>
                        <a:lnSpc>
                          <a:spcPct val="107000"/>
                        </a:lnSpc>
                      </a:pPr>
                      <a:r>
                        <a:rPr lang="en-US" sz="2000" dirty="0" smtClean="0">
                          <a:effectLst/>
                          <a:latin typeface="Calibri" panose="020F0502020204030204" pitchFamily="34" charset="0"/>
                        </a:rPr>
                        <a:t>Faculty</a:t>
                      </a:r>
                      <a:r>
                        <a:rPr lang="en-US" sz="2000" baseline="0" dirty="0" smtClean="0">
                          <a:effectLst/>
                          <a:latin typeface="Calibri" panose="020F0502020204030204" pitchFamily="34" charset="0"/>
                        </a:rPr>
                        <a:t> &amp; the engaged institution: Toward understanding motivations and deterrents for fostering engagement.</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Disciplinary</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Dissertation</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(Wade = 1</a:t>
                      </a:r>
                      <a:r>
                        <a:rPr lang="en-US" sz="2000" baseline="30000" dirty="0" smtClean="0">
                          <a:effectLst/>
                          <a:latin typeface="Calibri" panose="020F0502020204030204" pitchFamily="34" charset="0"/>
                        </a:rPr>
                        <a:t>st</a:t>
                      </a:r>
                      <a:r>
                        <a:rPr lang="en-US" sz="2000" dirty="0" smtClean="0">
                          <a:effectLst/>
                          <a:latin typeface="Calibri" panose="020F0502020204030204" pitchFamily="34" charset="0"/>
                        </a:rPr>
                        <a:t> author)</a:t>
                      </a:r>
                      <a:endParaRPr lang="en-US" sz="2000" dirty="0">
                        <a:effectLst/>
                        <a:latin typeface="Calibri" panose="020F0502020204030204" pitchFamily="34" charset="0"/>
                      </a:endParaRPr>
                    </a:p>
                  </a:txBody>
                  <a:tcPr marL="92601" marR="92601" marT="46301" marB="46301"/>
                </a:tc>
              </a:tr>
              <a:tr h="1709125">
                <a:tc>
                  <a:txBody>
                    <a:bodyPr/>
                    <a:lstStyle/>
                    <a:p>
                      <a:pPr>
                        <a:lnSpc>
                          <a:spcPct val="107000"/>
                        </a:lnSpc>
                      </a:pPr>
                      <a:r>
                        <a:rPr lang="en-US" sz="2000" dirty="0" smtClean="0">
                          <a:effectLst/>
                          <a:latin typeface="Calibri" panose="020F0502020204030204" pitchFamily="34" charset="0"/>
                        </a:rPr>
                        <a:t>Thorough literature</a:t>
                      </a:r>
                      <a:r>
                        <a:rPr lang="en-US" sz="2000" baseline="0" dirty="0" smtClean="0">
                          <a:effectLst/>
                          <a:latin typeface="Calibri" panose="020F0502020204030204" pitchFamily="34" charset="0"/>
                        </a:rPr>
                        <a:t> review leading to a conceptual model of factors influencing faculty engagement</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Interdisciplinary</a:t>
                      </a:r>
                    </a:p>
                    <a:p>
                      <a:pPr marL="342900" indent="-342900">
                        <a:lnSpc>
                          <a:spcPct val="107000"/>
                        </a:lnSpc>
                        <a:buFont typeface="Arial" panose="020B0604020202020204" pitchFamily="34" charset="0"/>
                        <a:buChar char="•"/>
                      </a:pPr>
                      <a:r>
                        <a:rPr lang="en-US" sz="2000" dirty="0" smtClean="0">
                          <a:effectLst/>
                          <a:latin typeface="Calibri" panose="020F0502020204030204" pitchFamily="34" charset="0"/>
                        </a:rPr>
                        <a:t>CES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Conceptual Framework</a:t>
                      </a:r>
                      <a:endParaRPr lang="en-US" sz="2000" dirty="0">
                        <a:effectLst/>
                        <a:latin typeface="Calibri" panose="020F0502020204030204" pitchFamily="34" charset="0"/>
                      </a:endParaRPr>
                    </a:p>
                  </a:txBody>
                  <a:tcPr marL="92601" marR="92601" marT="46301" marB="46301"/>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smtClean="0">
                          <a:effectLst/>
                          <a:latin typeface="Calibri" panose="020F0502020204030204" pitchFamily="34" charset="0"/>
                        </a:rPr>
                        <a:t>Michigan Journal</a:t>
                      </a:r>
                      <a:r>
                        <a:rPr lang="en-US" sz="1800" baseline="0" dirty="0" smtClean="0">
                          <a:effectLst/>
                          <a:latin typeface="Calibri" panose="020F0502020204030204" pitchFamily="34" charset="0"/>
                        </a:rPr>
                        <a:t> of Community Service Learning (Wade = 1</a:t>
                      </a:r>
                      <a:r>
                        <a:rPr lang="en-US" sz="1800" baseline="30000" dirty="0" smtClean="0">
                          <a:effectLst/>
                          <a:latin typeface="Calibri" panose="020F0502020204030204" pitchFamily="34" charset="0"/>
                        </a:rPr>
                        <a:t>st</a:t>
                      </a:r>
                      <a:r>
                        <a:rPr lang="en-US" sz="1800" baseline="0" dirty="0" smtClean="0">
                          <a:effectLst/>
                          <a:latin typeface="Calibri" panose="020F0502020204030204" pitchFamily="34" charset="0"/>
                        </a:rPr>
                        <a:t>, </a:t>
                      </a:r>
                      <a:r>
                        <a:rPr lang="en-US" sz="1800" baseline="0" dirty="0" err="1" smtClean="0">
                          <a:effectLst/>
                          <a:latin typeface="Calibri" panose="020F0502020204030204" pitchFamily="34" charset="0"/>
                        </a:rPr>
                        <a:t>Demb</a:t>
                      </a:r>
                      <a:r>
                        <a:rPr lang="en-US" sz="1800" baseline="0" dirty="0" smtClean="0">
                          <a:effectLst/>
                          <a:latin typeface="Calibri" panose="020F0502020204030204" pitchFamily="34" charset="0"/>
                        </a:rPr>
                        <a:t> = 2</a:t>
                      </a:r>
                      <a:r>
                        <a:rPr lang="en-US" sz="1800" baseline="30000" dirty="0" smtClean="0">
                          <a:effectLst/>
                          <a:latin typeface="Calibri" panose="020F0502020204030204" pitchFamily="34" charset="0"/>
                        </a:rPr>
                        <a:t>nd</a:t>
                      </a:r>
                      <a:r>
                        <a:rPr lang="en-US" sz="1800" baseline="0" dirty="0" smtClean="0">
                          <a:effectLst/>
                          <a:latin typeface="Calibri" panose="020F0502020204030204" pitchFamily="34" charset="0"/>
                        </a:rPr>
                        <a:t>)</a:t>
                      </a:r>
                      <a:endParaRPr lang="en-US" sz="1800" dirty="0">
                        <a:effectLst/>
                        <a:latin typeface="Calibri" panose="020F0502020204030204" pitchFamily="34" charset="0"/>
                      </a:endParaRPr>
                    </a:p>
                  </a:txBody>
                  <a:tcPr marL="92601" marR="92601" marT="46301" marB="46301"/>
                </a:tc>
              </a:tr>
              <a:tr h="1026331">
                <a:tc>
                  <a:txBody>
                    <a:bodyPr/>
                    <a:lstStyle/>
                    <a:p>
                      <a:pPr>
                        <a:lnSpc>
                          <a:spcPct val="107000"/>
                        </a:lnSpc>
                      </a:pPr>
                      <a:r>
                        <a:rPr lang="en-US" sz="2000" dirty="0" smtClean="0">
                          <a:effectLst/>
                          <a:latin typeface="Calibri" panose="020F0502020204030204" pitchFamily="34" charset="0"/>
                        </a:rPr>
                        <a:t>Revised</a:t>
                      </a:r>
                      <a:r>
                        <a:rPr lang="en-US" sz="2000" baseline="0" dirty="0" smtClean="0">
                          <a:effectLst/>
                          <a:latin typeface="Calibri" panose="020F0502020204030204" pitchFamily="34" charset="0"/>
                        </a:rPr>
                        <a:t> Faculty Engagement Model based on empirical data from one university</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Disciplinary</a:t>
                      </a:r>
                    </a:p>
                    <a:p>
                      <a:pPr marL="342900" indent="-342900">
                        <a:lnSpc>
                          <a:spcPct val="107000"/>
                        </a:lnSpc>
                        <a:buFont typeface="Arial" panose="020B0604020202020204" pitchFamily="34" charset="0"/>
                        <a:buChar char="•"/>
                      </a:pPr>
                      <a:r>
                        <a:rPr lang="en-US" sz="2000" dirty="0" smtClean="0">
                          <a:effectLst/>
                          <a:latin typeface="Calibri" panose="020F0502020204030204" pitchFamily="34" charset="0"/>
                        </a:rPr>
                        <a:t>Research</a:t>
                      </a:r>
                    </a:p>
                  </a:txBody>
                  <a:tcPr marL="92601" marR="92601" marT="46301" marB="46301"/>
                </a:tc>
                <a:tc>
                  <a:txBody>
                    <a:bodyPr/>
                    <a:lstStyle/>
                    <a:p>
                      <a:pPr>
                        <a:lnSpc>
                          <a:spcPct val="107000"/>
                        </a:lnSpc>
                      </a:pPr>
                      <a:r>
                        <a:rPr lang="en-US" sz="2000" dirty="0" smtClean="0">
                          <a:effectLst/>
                          <a:latin typeface="Calibri" panose="020F0502020204030204" pitchFamily="34" charset="0"/>
                        </a:rPr>
                        <a:t>Research</a:t>
                      </a:r>
                      <a:r>
                        <a:rPr lang="en-US" sz="2000" baseline="0" dirty="0" smtClean="0">
                          <a:effectLst/>
                          <a:latin typeface="Calibri" panose="020F0502020204030204" pitchFamily="34" charset="0"/>
                        </a:rPr>
                        <a:t> Results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The Journal of Higher Education (</a:t>
                      </a:r>
                      <a:r>
                        <a:rPr lang="en-US" sz="2000" dirty="0" err="1" smtClean="0">
                          <a:effectLst/>
                          <a:latin typeface="Calibri" panose="020F0502020204030204" pitchFamily="34" charset="0"/>
                        </a:rPr>
                        <a:t>Demb</a:t>
                      </a:r>
                      <a:r>
                        <a:rPr lang="en-US" sz="2000" dirty="0" smtClean="0">
                          <a:effectLst/>
                          <a:latin typeface="Calibri" panose="020F0502020204030204" pitchFamily="34" charset="0"/>
                        </a:rPr>
                        <a:t> =1</a:t>
                      </a:r>
                      <a:r>
                        <a:rPr lang="en-US" sz="2000" baseline="30000" dirty="0" smtClean="0">
                          <a:effectLst/>
                          <a:latin typeface="Calibri" panose="020F0502020204030204" pitchFamily="34" charset="0"/>
                        </a:rPr>
                        <a:t>st</a:t>
                      </a:r>
                      <a:r>
                        <a:rPr lang="en-US" sz="2000" dirty="0" smtClean="0">
                          <a:effectLst/>
                          <a:latin typeface="Calibri" panose="020F0502020204030204" pitchFamily="34" charset="0"/>
                        </a:rPr>
                        <a:t>;</a:t>
                      </a:r>
                      <a:r>
                        <a:rPr lang="en-US" sz="2000" baseline="0" dirty="0" smtClean="0">
                          <a:effectLst/>
                          <a:latin typeface="Calibri" panose="020F0502020204030204" pitchFamily="34" charset="0"/>
                        </a:rPr>
                        <a:t> Wade = 2</a:t>
                      </a:r>
                      <a:r>
                        <a:rPr lang="en-US" sz="2000" baseline="30000" dirty="0" smtClean="0">
                          <a:effectLst/>
                          <a:latin typeface="Calibri" panose="020F0502020204030204" pitchFamily="34" charset="0"/>
                        </a:rPr>
                        <a:t>nd</a:t>
                      </a:r>
                      <a:r>
                        <a:rPr lang="en-US" sz="2000" baseline="0" dirty="0" smtClean="0">
                          <a:effectLst/>
                          <a:latin typeface="Calibri" panose="020F0502020204030204" pitchFamily="34" charset="0"/>
                        </a:rPr>
                        <a:t>)</a:t>
                      </a:r>
                      <a:endParaRPr lang="en-US" sz="2000" dirty="0">
                        <a:effectLst/>
                        <a:latin typeface="Calibri" panose="020F0502020204030204" pitchFamily="34" charset="0"/>
                      </a:endParaRPr>
                    </a:p>
                  </a:txBody>
                  <a:tcPr marL="92601" marR="92601" marT="46301" marB="46301"/>
                </a:tc>
              </a:tr>
            </a:tbl>
          </a:graphicData>
        </a:graphic>
      </p:graphicFrame>
    </p:spTree>
    <p:extLst>
      <p:ext uri="{BB962C8B-B14F-4D97-AF65-F5344CB8AC3E}">
        <p14:creationId xmlns:p14="http://schemas.microsoft.com/office/powerpoint/2010/main" val="976075685"/>
      </p:ext>
    </p:extLst>
  </p:cSld>
  <p:clrMapOvr>
    <a:masterClrMapping/>
  </p:clrMapOvr>
  <p:transition spd="med">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43" y="457200"/>
            <a:ext cx="8229600" cy="609600"/>
          </a:xfrm>
        </p:spPr>
        <p:txBody>
          <a:bodyPr/>
          <a:lstStyle/>
          <a:p>
            <a:r>
              <a:rPr lang="en-US" dirty="0" smtClean="0"/>
              <a:t>Diane’s RPT Study Team</a:t>
            </a:r>
            <a:endParaRPr lang="en-US" dirty="0"/>
          </a:p>
        </p:txBody>
      </p:sp>
      <p:sp>
        <p:nvSpPr>
          <p:cNvPr id="3" name="Content Placeholder 2"/>
          <p:cNvSpPr>
            <a:spLocks noGrp="1"/>
          </p:cNvSpPr>
          <p:nvPr>
            <p:ph idx="1"/>
          </p:nvPr>
        </p:nvSpPr>
        <p:spPr>
          <a:xfrm>
            <a:off x="2438400" y="1143000"/>
            <a:ext cx="6858000" cy="4267200"/>
          </a:xfrm>
        </p:spPr>
        <p:txBody>
          <a:bodyPr/>
          <a:lstStyle/>
          <a:p>
            <a:pPr>
              <a:buNone/>
            </a:pPr>
            <a:r>
              <a:rPr lang="en-US" sz="1800" b="1" dirty="0" smtClean="0"/>
              <a:t>Journal—Community Engagement Journal</a:t>
            </a:r>
          </a:p>
          <a:p>
            <a:pPr>
              <a:buNone/>
            </a:pPr>
            <a:r>
              <a:rPr lang="en-US" sz="1800" b="1" dirty="0" smtClean="0"/>
              <a:t>Conceptual framework/typology</a:t>
            </a:r>
          </a:p>
          <a:p>
            <a:r>
              <a:rPr lang="en-US" sz="1800" dirty="0" smtClean="0"/>
              <a:t>Doberneck, D. M., Glass, C. R., &amp; Schweitzer, J. H. (2010). From rhetoric to reality: A typology of publicly engaged scholarship. </a:t>
            </a:r>
            <a:r>
              <a:rPr lang="en-US" sz="1800" i="1" dirty="0" smtClean="0"/>
              <a:t>JHEOE 14</a:t>
            </a:r>
            <a:r>
              <a:rPr lang="en-US" sz="1800" dirty="0" smtClean="0"/>
              <a:t>(4), 5-35.</a:t>
            </a:r>
          </a:p>
          <a:p>
            <a:endParaRPr lang="en-US" sz="1000" dirty="0" smtClean="0"/>
          </a:p>
          <a:p>
            <a:pPr>
              <a:buNone/>
            </a:pPr>
            <a:r>
              <a:rPr lang="en-US" sz="1800" b="1" dirty="0" smtClean="0"/>
              <a:t>Journal —Community Engagement Journal</a:t>
            </a:r>
          </a:p>
          <a:p>
            <a:pPr>
              <a:buNone/>
            </a:pPr>
            <a:r>
              <a:rPr lang="en-US" sz="1800" b="1" dirty="0" smtClean="0"/>
              <a:t>Quantitative data analysis using published typology</a:t>
            </a:r>
          </a:p>
          <a:p>
            <a:r>
              <a:rPr lang="en-US" sz="1800" dirty="0" smtClean="0"/>
              <a:t>Glass, C. R., Doberneck, D. M., &amp; Schweitzer, J. H. (2011). Unpacking faculty engagement: The types of activities faculty member report as publicly engaged scholarship during promotion and tenure. </a:t>
            </a:r>
            <a:r>
              <a:rPr lang="en-US" sz="1800" i="1" dirty="0" smtClean="0"/>
              <a:t>JHEOE 15</a:t>
            </a:r>
            <a:r>
              <a:rPr lang="en-US" sz="1800" dirty="0" smtClean="0"/>
              <a:t>(1), 7-29.</a:t>
            </a:r>
          </a:p>
          <a:p>
            <a:endParaRPr lang="en-US" sz="1000" dirty="0" smtClean="0"/>
          </a:p>
          <a:p>
            <a:pPr>
              <a:buNone/>
            </a:pPr>
            <a:r>
              <a:rPr lang="en-US" sz="1800" b="1" dirty="0" smtClean="0"/>
              <a:t>Journal —Community Engagement Journal</a:t>
            </a:r>
          </a:p>
          <a:p>
            <a:pPr>
              <a:buNone/>
            </a:pPr>
            <a:r>
              <a:rPr lang="en-US" sz="1800" b="1" dirty="0" smtClean="0"/>
              <a:t>Quantitative data analysis</a:t>
            </a:r>
          </a:p>
          <a:p>
            <a:r>
              <a:rPr lang="en-US" sz="1800" dirty="0" smtClean="0"/>
              <a:t>Doberneck, D. M., Glass, C. R., &amp; Schweitzer, J. H. (2012). Beyond activity, place, and partner: How publicly engaged scholarship varies by intensity of activity and degree of engagement. </a:t>
            </a:r>
            <a:r>
              <a:rPr lang="en-US" sz="1800" i="1" dirty="0" smtClean="0"/>
              <a:t>JCES </a:t>
            </a:r>
            <a:r>
              <a:rPr lang="en-US" sz="1800" dirty="0" smtClean="0"/>
              <a:t>4(2), 18-28.</a:t>
            </a:r>
          </a:p>
          <a:p>
            <a:endParaRPr lang="en-US" sz="1800" dirty="0" smtClean="0"/>
          </a:p>
        </p:txBody>
      </p:sp>
      <p:pic>
        <p:nvPicPr>
          <p:cNvPr id="4" name="Picture 2" descr="https://upload.wikimedia.org/wikipedia/commons/0/01/Fern_Frond_Trichomes.jpg"/>
          <p:cNvPicPr>
            <a:picLocks noChangeAspect="1" noChangeArrowheads="1"/>
          </p:cNvPicPr>
          <p:nvPr/>
        </p:nvPicPr>
        <p:blipFill>
          <a:blip r:embed="rId2" cstate="print"/>
          <a:srcRect r="16723"/>
          <a:stretch>
            <a:fillRect/>
          </a:stretch>
        </p:blipFill>
        <p:spPr bwMode="auto">
          <a:xfrm>
            <a:off x="228600" y="1143000"/>
            <a:ext cx="2057400" cy="1645920"/>
          </a:xfrm>
          <a:prstGeom prst="rect">
            <a:avLst/>
          </a:prstGeom>
          <a:noFill/>
        </p:spPr>
      </p:pic>
    </p:spTree>
    <p:extLst>
      <p:ext uri="{BB962C8B-B14F-4D97-AF65-F5344CB8AC3E}">
        <p14:creationId xmlns:p14="http://schemas.microsoft.com/office/powerpoint/2010/main" val="684605216"/>
      </p:ext>
    </p:extLst>
  </p:cSld>
  <p:clrMapOvr>
    <a:masterClrMapping/>
  </p:clrMapOvr>
  <p:transition spd="med">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923" y="484094"/>
            <a:ext cx="8229600" cy="609600"/>
          </a:xfrm>
        </p:spPr>
        <p:txBody>
          <a:bodyPr/>
          <a:lstStyle/>
          <a:p>
            <a:r>
              <a:rPr lang="en-US" sz="3000" dirty="0" err="1" smtClean="0"/>
              <a:t>Doberneck’s</a:t>
            </a:r>
            <a:r>
              <a:rPr lang="en-US" sz="3000" dirty="0" smtClean="0"/>
              <a:t> RPT Study Unfurling Worksheet</a:t>
            </a:r>
            <a:endParaRPr lang="en-US" sz="3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38685695"/>
              </p:ext>
            </p:extLst>
          </p:nvPr>
        </p:nvGraphicFramePr>
        <p:xfrm>
          <a:off x="13447" y="1263761"/>
          <a:ext cx="9130553" cy="5608717"/>
        </p:xfrm>
        <a:graphic>
          <a:graphicData uri="http://schemas.openxmlformats.org/drawingml/2006/table">
            <a:tbl>
              <a:tblPr firstRow="1" bandRow="1">
                <a:tableStyleId>{00A15C55-8517-42AA-B614-E9B94910E393}</a:tableStyleId>
              </a:tblPr>
              <a:tblGrid>
                <a:gridCol w="3523129"/>
                <a:gridCol w="1963271"/>
                <a:gridCol w="1452282"/>
                <a:gridCol w="2191871"/>
              </a:tblGrid>
              <a:tr h="788894">
                <a:tc>
                  <a:txBody>
                    <a:bodyPr/>
                    <a:lstStyle/>
                    <a:p>
                      <a:pPr marL="0" marR="0" algn="ctr">
                        <a:lnSpc>
                          <a:spcPct val="115000"/>
                        </a:lnSpc>
                        <a:spcBef>
                          <a:spcPts val="0"/>
                        </a:spcBef>
                        <a:spcAft>
                          <a:spcPts val="0"/>
                        </a:spcAft>
                      </a:pPr>
                      <a:r>
                        <a:rPr lang="en-US" sz="2000" kern="1200" dirty="0">
                          <a:effectLst/>
                        </a:rPr>
                        <a:t>Topic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c>
                  <a:txBody>
                    <a:bodyPr/>
                    <a:lstStyle/>
                    <a:p>
                      <a:pPr marL="0" marR="0" algn="ctr">
                        <a:lnSpc>
                          <a:spcPct val="115000"/>
                        </a:lnSpc>
                        <a:spcBef>
                          <a:spcPts val="0"/>
                        </a:spcBef>
                        <a:spcAft>
                          <a:spcPts val="0"/>
                        </a:spcAft>
                      </a:pPr>
                      <a:r>
                        <a:rPr lang="en-US" sz="2000" kern="1200" dirty="0">
                          <a:effectLst/>
                        </a:rPr>
                        <a:t>Audience</a:t>
                      </a:r>
                      <a:endParaRPr lang="en-US" sz="2000" dirty="0">
                        <a:effectLst/>
                      </a:endParaRPr>
                    </a:p>
                    <a:p>
                      <a:pPr marL="0" marR="0" algn="l">
                        <a:lnSpc>
                          <a:spcPct val="115000"/>
                        </a:lnSpc>
                        <a:spcBef>
                          <a:spcPts val="0"/>
                        </a:spcBef>
                        <a:spcAft>
                          <a:spcPts val="0"/>
                        </a:spcAft>
                      </a:pPr>
                      <a:endParaRPr lang="en-US" sz="2000" kern="1200" dirty="0" smtClean="0">
                        <a:effectLst/>
                      </a:endParaRPr>
                    </a:p>
                  </a:txBody>
                  <a:tcPr marL="92601" marR="92601" marT="46301" marB="46301"/>
                </a:tc>
                <a:tc>
                  <a:txBody>
                    <a:bodyPr/>
                    <a:lstStyle/>
                    <a:p>
                      <a:pPr marL="228600" marR="0" algn="ctr">
                        <a:lnSpc>
                          <a:spcPct val="115000"/>
                        </a:lnSpc>
                        <a:spcBef>
                          <a:spcPts val="0"/>
                        </a:spcBef>
                        <a:spcAft>
                          <a:spcPts val="0"/>
                        </a:spcAft>
                      </a:pPr>
                      <a:r>
                        <a:rPr lang="en-US" sz="2000" dirty="0">
                          <a:effectLst/>
                        </a:rPr>
                        <a:t>Type of </a:t>
                      </a:r>
                      <a:r>
                        <a:rPr lang="en-US" sz="2000" dirty="0" smtClean="0">
                          <a:effectLst/>
                        </a:rPr>
                        <a:t>Article</a:t>
                      </a:r>
                      <a:endParaRPr lang="en-US" sz="2000" dirty="0">
                        <a:effectLst/>
                      </a:endParaRPr>
                    </a:p>
                  </a:txBody>
                  <a:tcPr marL="92601" marR="92601" marT="46301" marB="46301"/>
                </a:tc>
                <a:tc>
                  <a:txBody>
                    <a:bodyPr/>
                    <a:lstStyle/>
                    <a:p>
                      <a:pPr marL="0" marR="0" algn="ctr">
                        <a:lnSpc>
                          <a:spcPct val="115000"/>
                        </a:lnSpc>
                        <a:spcBef>
                          <a:spcPts val="0"/>
                        </a:spcBef>
                        <a:spcAft>
                          <a:spcPts val="0"/>
                        </a:spcAft>
                      </a:pPr>
                      <a:r>
                        <a:rPr lang="en-US" sz="2000" kern="1200" dirty="0">
                          <a:effectLst/>
                        </a:rPr>
                        <a:t>Potential Journals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r>
              <a:tr h="1026331">
                <a:tc>
                  <a:txBody>
                    <a:bodyPr/>
                    <a:lstStyle/>
                    <a:p>
                      <a:pPr>
                        <a:lnSpc>
                          <a:spcPct val="107000"/>
                        </a:lnSpc>
                      </a:pPr>
                      <a:r>
                        <a:rPr lang="en-US" sz="2000" dirty="0" smtClean="0">
                          <a:effectLst/>
                          <a:latin typeface="Calibri" panose="020F0502020204030204" pitchFamily="34" charset="0"/>
                        </a:rPr>
                        <a:t>Grounded theory influenced</a:t>
                      </a:r>
                      <a:r>
                        <a:rPr lang="en-US" sz="2000" baseline="0" dirty="0" smtClean="0">
                          <a:effectLst/>
                          <a:latin typeface="Calibri" panose="020F0502020204030204" pitchFamily="34" charset="0"/>
                        </a:rPr>
                        <a:t> study to develop a typology of scholarly faculty work</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Interdisciplinary</a:t>
                      </a:r>
                    </a:p>
                    <a:p>
                      <a:pPr marL="342900" indent="-342900">
                        <a:lnSpc>
                          <a:spcPct val="107000"/>
                        </a:lnSpc>
                        <a:buFont typeface="Arial" panose="020B0604020202020204" pitchFamily="34" charset="0"/>
                        <a:buChar char="•"/>
                      </a:pPr>
                      <a:r>
                        <a:rPr lang="en-US" sz="2000" dirty="0" smtClean="0">
                          <a:effectLst/>
                          <a:latin typeface="Calibri" panose="020F0502020204030204" pitchFamily="34" charset="0"/>
                        </a:rPr>
                        <a:t>CES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Conceptual</a:t>
                      </a:r>
                      <a:r>
                        <a:rPr lang="en-US" sz="2000" baseline="0" dirty="0" smtClean="0">
                          <a:effectLst/>
                          <a:latin typeface="Calibri" panose="020F0502020204030204" pitchFamily="34" charset="0"/>
                        </a:rPr>
                        <a:t> Framework</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Journal</a:t>
                      </a:r>
                      <a:r>
                        <a:rPr lang="en-US" sz="2000" baseline="0" dirty="0" smtClean="0">
                          <a:effectLst/>
                          <a:latin typeface="Calibri" panose="020F0502020204030204" pitchFamily="34" charset="0"/>
                        </a:rPr>
                        <a:t> of Higher Education Outreach &amp; Engagement</a:t>
                      </a:r>
                      <a:endParaRPr lang="en-US" sz="2000" dirty="0">
                        <a:effectLst/>
                        <a:latin typeface="Calibri" panose="020F0502020204030204" pitchFamily="34" charset="0"/>
                      </a:endParaRPr>
                    </a:p>
                  </a:txBody>
                  <a:tcPr marL="92601" marR="92601" marT="46301" marB="46301"/>
                </a:tc>
              </a:tr>
              <a:tr h="1709125">
                <a:tc>
                  <a:txBody>
                    <a:bodyPr/>
                    <a:lstStyle/>
                    <a:p>
                      <a:pPr>
                        <a:lnSpc>
                          <a:spcPct val="107000"/>
                        </a:lnSpc>
                      </a:pPr>
                      <a:r>
                        <a:rPr lang="en-US" sz="2000" dirty="0" smtClean="0">
                          <a:effectLst/>
                          <a:latin typeface="Calibri" panose="020F0502020204030204" pitchFamily="34" charset="0"/>
                        </a:rPr>
                        <a:t>Applied typology to RPT data to analyze difference in appointment and sociodemographic</a:t>
                      </a:r>
                      <a:r>
                        <a:rPr lang="en-US" sz="2000" baseline="0" dirty="0" smtClean="0">
                          <a:effectLst/>
                          <a:latin typeface="Calibri" panose="020F0502020204030204" pitchFamily="34" charset="0"/>
                        </a:rPr>
                        <a:t> variables</a:t>
                      </a:r>
                      <a:endParaRPr lang="en-US" sz="2000" dirty="0" smtClean="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Interdisciplinary</a:t>
                      </a:r>
                    </a:p>
                    <a:p>
                      <a:pPr marL="342900" indent="-342900">
                        <a:lnSpc>
                          <a:spcPct val="107000"/>
                        </a:lnSpc>
                        <a:buFont typeface="Arial" panose="020B0604020202020204" pitchFamily="34" charset="0"/>
                        <a:buChar char="•"/>
                      </a:pPr>
                      <a:r>
                        <a:rPr lang="en-US" sz="2000" dirty="0" smtClean="0">
                          <a:effectLst/>
                          <a:latin typeface="Calibri" panose="020F0502020204030204" pitchFamily="34" charset="0"/>
                        </a:rPr>
                        <a:t>CES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Research</a:t>
                      </a:r>
                      <a:r>
                        <a:rPr lang="en-US" sz="2000" baseline="0" dirty="0" smtClean="0">
                          <a:effectLst/>
                          <a:latin typeface="Calibri" panose="020F0502020204030204" pitchFamily="34" charset="0"/>
                        </a:rPr>
                        <a:t> Res</a:t>
                      </a:r>
                      <a:r>
                        <a:rPr lang="en-US" sz="2000" dirty="0" smtClean="0">
                          <a:effectLst/>
                          <a:latin typeface="Calibri" panose="020F0502020204030204" pitchFamily="34" charset="0"/>
                        </a:rPr>
                        <a:t>ults</a:t>
                      </a:r>
                      <a:endParaRPr lang="en-US" sz="2000" dirty="0">
                        <a:effectLst/>
                        <a:latin typeface="Calibri" panose="020F0502020204030204" pitchFamily="34" charset="0"/>
                      </a:endParaRPr>
                    </a:p>
                  </a:txBody>
                  <a:tcPr marL="92601" marR="92601" marT="46301" marB="46301"/>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smtClean="0">
                          <a:effectLst/>
                          <a:latin typeface="Calibri" panose="020F0502020204030204" pitchFamily="34" charset="0"/>
                        </a:rPr>
                        <a:t>Journal</a:t>
                      </a:r>
                      <a:r>
                        <a:rPr lang="en-US" sz="2000" baseline="0" dirty="0" smtClean="0">
                          <a:effectLst/>
                          <a:latin typeface="Calibri" panose="020F0502020204030204" pitchFamily="34" charset="0"/>
                        </a:rPr>
                        <a:t> of Higher Education Outreach &amp; Engagement</a:t>
                      </a:r>
                      <a:endParaRPr lang="en-US" sz="2000" dirty="0">
                        <a:effectLst/>
                        <a:latin typeface="Calibri" panose="020F0502020204030204" pitchFamily="34" charset="0"/>
                      </a:endParaRPr>
                    </a:p>
                  </a:txBody>
                  <a:tcPr marL="92601" marR="92601" marT="46301" marB="46301"/>
                </a:tc>
              </a:tr>
              <a:tr h="1026331">
                <a:tc>
                  <a:txBody>
                    <a:bodyPr/>
                    <a:lstStyle/>
                    <a:p>
                      <a:pPr>
                        <a:lnSpc>
                          <a:spcPct val="107000"/>
                        </a:lnSpc>
                      </a:pPr>
                      <a:r>
                        <a:rPr lang="en-US" sz="2000" dirty="0" smtClean="0">
                          <a:effectLst/>
                          <a:latin typeface="Calibri" panose="020F0502020204030204" pitchFamily="34" charset="0"/>
                        </a:rPr>
                        <a:t>Applied typology to RPT data to analyze</a:t>
                      </a:r>
                      <a:r>
                        <a:rPr lang="en-US" sz="2000" baseline="0" dirty="0" smtClean="0">
                          <a:effectLst/>
                          <a:latin typeface="Calibri" panose="020F0502020204030204" pitchFamily="34" charset="0"/>
                        </a:rPr>
                        <a:t> difference in intensity of activity, degree of engagement, disciplinary grouping</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Interdisciplinary</a:t>
                      </a:r>
                    </a:p>
                    <a:p>
                      <a:pPr marL="342900" indent="-342900">
                        <a:lnSpc>
                          <a:spcPct val="107000"/>
                        </a:lnSpc>
                        <a:buFont typeface="Arial" panose="020B0604020202020204" pitchFamily="34" charset="0"/>
                        <a:buChar char="•"/>
                      </a:pPr>
                      <a:r>
                        <a:rPr lang="en-US" sz="2000" dirty="0" smtClean="0">
                          <a:effectLst/>
                          <a:latin typeface="Calibri" panose="020F0502020204030204" pitchFamily="34" charset="0"/>
                        </a:rPr>
                        <a:t>CES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Research Results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Journal</a:t>
                      </a:r>
                      <a:r>
                        <a:rPr lang="en-US" sz="2000" baseline="0" dirty="0" smtClean="0">
                          <a:effectLst/>
                          <a:latin typeface="Calibri" panose="020F0502020204030204" pitchFamily="34" charset="0"/>
                        </a:rPr>
                        <a:t> of Community Engagement &amp; Scholarship</a:t>
                      </a:r>
                      <a:endParaRPr lang="en-US" sz="2000" dirty="0">
                        <a:effectLst/>
                        <a:latin typeface="Calibri" panose="020F0502020204030204" pitchFamily="34" charset="0"/>
                      </a:endParaRPr>
                    </a:p>
                  </a:txBody>
                  <a:tcPr marL="92601" marR="92601" marT="46301" marB="46301"/>
                </a:tc>
              </a:tr>
            </a:tbl>
          </a:graphicData>
        </a:graphic>
      </p:graphicFrame>
    </p:spTree>
    <p:extLst>
      <p:ext uri="{BB962C8B-B14F-4D97-AF65-F5344CB8AC3E}">
        <p14:creationId xmlns:p14="http://schemas.microsoft.com/office/powerpoint/2010/main" val="879199372"/>
      </p:ext>
    </p:extLst>
  </p:cSld>
  <p:clrMapOvr>
    <a:masterClrMapping/>
  </p:clrMapOvr>
  <p:transition spd="med">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280" y="550890"/>
            <a:ext cx="8229600" cy="609600"/>
          </a:xfrm>
        </p:spPr>
        <p:txBody>
          <a:bodyPr/>
          <a:lstStyle/>
          <a:p>
            <a:r>
              <a:rPr lang="en-US" dirty="0" smtClean="0"/>
              <a:t>The Power of Habit</a:t>
            </a:r>
            <a:endParaRPr lang="en-US" dirty="0"/>
          </a:p>
        </p:txBody>
      </p:sp>
      <p:sp>
        <p:nvSpPr>
          <p:cNvPr id="3" name="Content Placeholder 2"/>
          <p:cNvSpPr>
            <a:spLocks noGrp="1"/>
          </p:cNvSpPr>
          <p:nvPr>
            <p:ph idx="1"/>
          </p:nvPr>
        </p:nvSpPr>
        <p:spPr>
          <a:xfrm>
            <a:off x="228600" y="3726308"/>
            <a:ext cx="7956030" cy="3019266"/>
          </a:xfrm>
        </p:spPr>
        <p:txBody>
          <a:bodyPr/>
          <a:lstStyle/>
          <a:p>
            <a:r>
              <a:rPr lang="en-US" sz="2400" dirty="0" smtClean="0"/>
              <a:t>Set aside regular times to write (this is part of your scholarly work, like teaching or research)</a:t>
            </a:r>
          </a:p>
          <a:p>
            <a:endParaRPr lang="en-US" dirty="0" smtClean="0"/>
          </a:p>
          <a:p>
            <a:r>
              <a:rPr lang="en-US" sz="2400" dirty="0" smtClean="0"/>
              <a:t>Figure out what works for you</a:t>
            </a:r>
          </a:p>
          <a:p>
            <a:pPr lvl="1"/>
            <a:r>
              <a:rPr lang="en-US" sz="2400" dirty="0" smtClean="0"/>
              <a:t>What helps you stick a new habit?</a:t>
            </a:r>
          </a:p>
          <a:p>
            <a:pPr lvl="1"/>
            <a:r>
              <a:rPr lang="en-US" sz="2400" dirty="0" smtClean="0"/>
              <a:t>Alone, with friends, some combination?</a:t>
            </a:r>
          </a:p>
        </p:txBody>
      </p:sp>
      <p:pic>
        <p:nvPicPr>
          <p:cNvPr id="2050" name="Picture 2" descr="http://static01.nyt.com/images/2012/03/11/books/review/Wilson/Wilson-jumbo.jpg"/>
          <p:cNvPicPr>
            <a:picLocks noChangeAspect="1" noChangeArrowheads="1"/>
          </p:cNvPicPr>
          <p:nvPr/>
        </p:nvPicPr>
        <p:blipFill>
          <a:blip r:embed="rId3" cstate="print"/>
          <a:srcRect/>
          <a:stretch>
            <a:fillRect/>
          </a:stretch>
        </p:blipFill>
        <p:spPr bwMode="auto">
          <a:xfrm>
            <a:off x="228600" y="1331630"/>
            <a:ext cx="8686800" cy="2205634"/>
          </a:xfrm>
          <a:prstGeom prst="rect">
            <a:avLst/>
          </a:prstGeom>
          <a:noFill/>
        </p:spPr>
      </p:pic>
    </p:spTree>
    <p:extLst>
      <p:ext uri="{BB962C8B-B14F-4D97-AF65-F5344CB8AC3E}">
        <p14:creationId xmlns:p14="http://schemas.microsoft.com/office/powerpoint/2010/main" val="3783216363"/>
      </p:ext>
    </p:extLst>
  </p:cSld>
  <p:clrMapOvr>
    <a:masterClrMapping/>
  </p:clrMapOvr>
  <p:transition spd="med">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534400" cy="609600"/>
          </a:xfrm>
        </p:spPr>
        <p:txBody>
          <a:bodyPr/>
          <a:lstStyle/>
          <a:p>
            <a:r>
              <a:rPr lang="en-US" dirty="0" smtClean="0"/>
              <a:t>Diane’s Dance Exchange Research Team</a:t>
            </a:r>
            <a:endParaRPr lang="en-US" dirty="0"/>
          </a:p>
        </p:txBody>
      </p:sp>
      <p:sp>
        <p:nvSpPr>
          <p:cNvPr id="3" name="Content Placeholder 2"/>
          <p:cNvSpPr>
            <a:spLocks noGrp="1"/>
          </p:cNvSpPr>
          <p:nvPr>
            <p:ph idx="1"/>
          </p:nvPr>
        </p:nvSpPr>
        <p:spPr>
          <a:xfrm>
            <a:off x="2514600" y="1295400"/>
            <a:ext cx="6614886" cy="5029200"/>
          </a:xfrm>
        </p:spPr>
        <p:txBody>
          <a:bodyPr/>
          <a:lstStyle/>
          <a:p>
            <a:pPr>
              <a:buNone/>
            </a:pPr>
            <a:r>
              <a:rPr lang="en-US" sz="1800" b="1" dirty="0" smtClean="0"/>
              <a:t>Journal article—Community Engagement Journal</a:t>
            </a:r>
          </a:p>
          <a:p>
            <a:pPr>
              <a:buNone/>
            </a:pPr>
            <a:r>
              <a:rPr lang="en-US" sz="1800" b="1" dirty="0" smtClean="0"/>
              <a:t>Critical Reflections</a:t>
            </a:r>
          </a:p>
          <a:p>
            <a:r>
              <a:rPr lang="en-US" sz="1800" dirty="0" smtClean="0"/>
              <a:t>Doberneck, D. M., Miller, P. K., &amp; Schweitzer, J. H. (2012). Sometimes there are no notes: An auto-ethnographic essay of a collaboration at the engagement interface. </a:t>
            </a:r>
            <a:r>
              <a:rPr lang="en-US" sz="1800" i="1" dirty="0" smtClean="0"/>
              <a:t>JHEOE 16</a:t>
            </a:r>
            <a:r>
              <a:rPr lang="en-US" sz="1800" dirty="0" smtClean="0"/>
              <a:t>(3), 55-83. </a:t>
            </a:r>
          </a:p>
          <a:p>
            <a:endParaRPr lang="en-US" sz="1000" dirty="0" smtClean="0"/>
          </a:p>
          <a:p>
            <a:pPr>
              <a:buNone/>
            </a:pPr>
            <a:r>
              <a:rPr lang="en-US" sz="1800" b="1" dirty="0" smtClean="0"/>
              <a:t>Journal article—Science Education Journal</a:t>
            </a:r>
          </a:p>
          <a:p>
            <a:pPr>
              <a:buNone/>
            </a:pPr>
            <a:r>
              <a:rPr lang="en-US" sz="1800" b="1" dirty="0" smtClean="0"/>
              <a:t>Quantitative data analysis (revise &amp; resubmit)</a:t>
            </a:r>
          </a:p>
          <a:p>
            <a:r>
              <a:rPr lang="en-US" sz="1800" dirty="0" smtClean="0"/>
              <a:t>Miller, P. K., </a:t>
            </a:r>
            <a:r>
              <a:rPr lang="en-US" sz="1800" dirty="0" err="1" smtClean="0"/>
              <a:t>Doberneck</a:t>
            </a:r>
            <a:r>
              <a:rPr lang="en-US" sz="1800" dirty="0" smtClean="0"/>
              <a:t>, D. M., &amp; Schweitzer, J. H. (in preparation). </a:t>
            </a:r>
            <a:r>
              <a:rPr lang="en-US" sz="1800" i="1" dirty="0" smtClean="0"/>
              <a:t>The Matter of Origins</a:t>
            </a:r>
            <a:r>
              <a:rPr lang="en-US" sz="1800" dirty="0" smtClean="0"/>
              <a:t>: Understanding physics through an art/science/engagement performance. </a:t>
            </a:r>
            <a:r>
              <a:rPr lang="en-US" sz="1800" i="1" dirty="0" smtClean="0"/>
              <a:t>Informal Science Education: Part B. </a:t>
            </a:r>
          </a:p>
          <a:p>
            <a:endParaRPr lang="en-US" sz="1000" i="1" dirty="0" smtClean="0"/>
          </a:p>
          <a:p>
            <a:pPr>
              <a:buNone/>
            </a:pPr>
            <a:r>
              <a:rPr lang="en-US" sz="1800" b="1" dirty="0" smtClean="0"/>
              <a:t>Journal article—Community Engagement Journal</a:t>
            </a:r>
          </a:p>
          <a:p>
            <a:pPr>
              <a:buNone/>
            </a:pPr>
            <a:r>
              <a:rPr lang="en-US" sz="1800" b="1" dirty="0" smtClean="0"/>
              <a:t>Qualitative data analysis (early stages)</a:t>
            </a:r>
          </a:p>
          <a:p>
            <a:r>
              <a:rPr lang="en-US" sz="1800" dirty="0" smtClean="0"/>
              <a:t>Doberneck, D. M., Miller, P. K., &amp; Schweitzer, J. H.  Pretend you are a scientist: Qualitative analysis of napkin notes at an engagement tea about physics. </a:t>
            </a:r>
          </a:p>
        </p:txBody>
      </p:sp>
      <p:pic>
        <p:nvPicPr>
          <p:cNvPr id="5" name="Picture 2" descr="https://upload.wikimedia.org/wikipedia/commons/0/01/Fern_Frond_Trichomes.jpg"/>
          <p:cNvPicPr>
            <a:picLocks noChangeAspect="1" noChangeArrowheads="1"/>
          </p:cNvPicPr>
          <p:nvPr/>
        </p:nvPicPr>
        <p:blipFill>
          <a:blip r:embed="rId2" cstate="print"/>
          <a:srcRect r="16723"/>
          <a:stretch>
            <a:fillRect/>
          </a:stretch>
        </p:blipFill>
        <p:spPr bwMode="auto">
          <a:xfrm>
            <a:off x="228600" y="1295400"/>
            <a:ext cx="2286000" cy="1828800"/>
          </a:xfrm>
          <a:prstGeom prst="rect">
            <a:avLst/>
          </a:prstGeom>
          <a:noFill/>
        </p:spPr>
      </p:pic>
    </p:spTree>
    <p:extLst>
      <p:ext uri="{BB962C8B-B14F-4D97-AF65-F5344CB8AC3E}">
        <p14:creationId xmlns:p14="http://schemas.microsoft.com/office/powerpoint/2010/main" val="393281063"/>
      </p:ext>
    </p:extLst>
  </p:cSld>
  <p:clrMapOvr>
    <a:masterClrMapping/>
  </p:clrMapOvr>
  <p:transition spd="med">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Doberneck’s</a:t>
            </a:r>
            <a:r>
              <a:rPr lang="en-US" dirty="0" smtClean="0"/>
              <a:t> Dance Exchange Research Team Unfurling Worksheet</a:t>
            </a:r>
            <a:endParaRPr lang="en-US" dirty="0"/>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2162398516"/>
              </p:ext>
            </p:extLst>
          </p:nvPr>
        </p:nvGraphicFramePr>
        <p:xfrm>
          <a:off x="13447" y="1618129"/>
          <a:ext cx="9130553" cy="5297059"/>
        </p:xfrm>
        <a:graphic>
          <a:graphicData uri="http://schemas.openxmlformats.org/drawingml/2006/table">
            <a:tbl>
              <a:tblPr firstRow="1" bandRow="1">
                <a:tableStyleId>{00A15C55-8517-42AA-B614-E9B94910E393}</a:tableStyleId>
              </a:tblPr>
              <a:tblGrid>
                <a:gridCol w="3523129"/>
                <a:gridCol w="1963271"/>
                <a:gridCol w="1452282"/>
                <a:gridCol w="2191871"/>
              </a:tblGrid>
              <a:tr h="788894">
                <a:tc>
                  <a:txBody>
                    <a:bodyPr/>
                    <a:lstStyle/>
                    <a:p>
                      <a:pPr marL="0" marR="0" algn="ctr">
                        <a:lnSpc>
                          <a:spcPct val="115000"/>
                        </a:lnSpc>
                        <a:spcBef>
                          <a:spcPts val="0"/>
                        </a:spcBef>
                        <a:spcAft>
                          <a:spcPts val="0"/>
                        </a:spcAft>
                      </a:pPr>
                      <a:r>
                        <a:rPr lang="en-US" sz="2000" kern="1200" dirty="0">
                          <a:effectLst/>
                        </a:rPr>
                        <a:t>Topic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c>
                  <a:txBody>
                    <a:bodyPr/>
                    <a:lstStyle/>
                    <a:p>
                      <a:pPr marL="0" marR="0" algn="ctr">
                        <a:lnSpc>
                          <a:spcPct val="115000"/>
                        </a:lnSpc>
                        <a:spcBef>
                          <a:spcPts val="0"/>
                        </a:spcBef>
                        <a:spcAft>
                          <a:spcPts val="0"/>
                        </a:spcAft>
                      </a:pPr>
                      <a:r>
                        <a:rPr lang="en-US" sz="2000" kern="1200" dirty="0">
                          <a:effectLst/>
                        </a:rPr>
                        <a:t>Audience</a:t>
                      </a:r>
                      <a:endParaRPr lang="en-US" sz="2000" dirty="0">
                        <a:effectLst/>
                      </a:endParaRPr>
                    </a:p>
                    <a:p>
                      <a:pPr marL="0" marR="0" algn="l">
                        <a:lnSpc>
                          <a:spcPct val="115000"/>
                        </a:lnSpc>
                        <a:spcBef>
                          <a:spcPts val="0"/>
                        </a:spcBef>
                        <a:spcAft>
                          <a:spcPts val="0"/>
                        </a:spcAft>
                      </a:pPr>
                      <a:endParaRPr lang="en-US" sz="2000" kern="1200" dirty="0" smtClean="0">
                        <a:effectLst/>
                      </a:endParaRPr>
                    </a:p>
                  </a:txBody>
                  <a:tcPr marL="92601" marR="92601" marT="46301" marB="46301"/>
                </a:tc>
                <a:tc>
                  <a:txBody>
                    <a:bodyPr/>
                    <a:lstStyle/>
                    <a:p>
                      <a:pPr marL="228600" marR="0" algn="ctr">
                        <a:lnSpc>
                          <a:spcPct val="115000"/>
                        </a:lnSpc>
                        <a:spcBef>
                          <a:spcPts val="0"/>
                        </a:spcBef>
                        <a:spcAft>
                          <a:spcPts val="0"/>
                        </a:spcAft>
                      </a:pPr>
                      <a:r>
                        <a:rPr lang="en-US" sz="2000" dirty="0">
                          <a:effectLst/>
                        </a:rPr>
                        <a:t>Type of </a:t>
                      </a:r>
                      <a:r>
                        <a:rPr lang="en-US" sz="2000" dirty="0" smtClean="0">
                          <a:effectLst/>
                        </a:rPr>
                        <a:t>Article</a:t>
                      </a:r>
                      <a:endParaRPr lang="en-US" sz="2000" dirty="0">
                        <a:effectLst/>
                      </a:endParaRPr>
                    </a:p>
                  </a:txBody>
                  <a:tcPr marL="92601" marR="92601" marT="46301" marB="46301"/>
                </a:tc>
                <a:tc>
                  <a:txBody>
                    <a:bodyPr/>
                    <a:lstStyle/>
                    <a:p>
                      <a:pPr marL="0" marR="0" algn="ctr">
                        <a:lnSpc>
                          <a:spcPct val="115000"/>
                        </a:lnSpc>
                        <a:spcBef>
                          <a:spcPts val="0"/>
                        </a:spcBef>
                        <a:spcAft>
                          <a:spcPts val="0"/>
                        </a:spcAft>
                      </a:pPr>
                      <a:r>
                        <a:rPr lang="en-US" sz="2000" kern="1200" dirty="0">
                          <a:effectLst/>
                        </a:rPr>
                        <a:t>Potential Journals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r>
              <a:tr h="1026331">
                <a:tc>
                  <a:txBody>
                    <a:bodyPr/>
                    <a:lstStyle/>
                    <a:p>
                      <a:pPr>
                        <a:lnSpc>
                          <a:spcPct val="107000"/>
                        </a:lnSpc>
                      </a:pPr>
                      <a:r>
                        <a:rPr lang="en-US" sz="2000" dirty="0" smtClean="0">
                          <a:effectLst/>
                          <a:latin typeface="Calibri" panose="020F0502020204030204" pitchFamily="34" charset="0"/>
                        </a:rPr>
                        <a:t>Auto-ethnography about experience of partnering with Dancers &amp; NSF on CES project</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Interdisciplinary</a:t>
                      </a:r>
                    </a:p>
                    <a:p>
                      <a:pPr marL="342900" indent="-342900">
                        <a:lnSpc>
                          <a:spcPct val="107000"/>
                        </a:lnSpc>
                        <a:buFont typeface="Arial" panose="020B0604020202020204" pitchFamily="34" charset="0"/>
                        <a:buChar char="•"/>
                      </a:pPr>
                      <a:r>
                        <a:rPr lang="en-US" sz="2000" dirty="0" smtClean="0">
                          <a:effectLst/>
                          <a:latin typeface="Calibri" panose="020F0502020204030204" pitchFamily="34" charset="0"/>
                        </a:rPr>
                        <a:t>CES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Reflection</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Journal of Higher Education Outreach</a:t>
                      </a:r>
                      <a:r>
                        <a:rPr lang="en-US" sz="2000" baseline="0" dirty="0" smtClean="0">
                          <a:effectLst/>
                          <a:latin typeface="Calibri" panose="020F0502020204030204" pitchFamily="34" charset="0"/>
                        </a:rPr>
                        <a:t> &amp; Engagement</a:t>
                      </a:r>
                      <a:endParaRPr lang="en-US" sz="2000" dirty="0">
                        <a:effectLst/>
                        <a:latin typeface="Calibri" panose="020F0502020204030204" pitchFamily="34" charset="0"/>
                      </a:endParaRPr>
                    </a:p>
                  </a:txBody>
                  <a:tcPr marL="92601" marR="92601" marT="46301" marB="46301"/>
                </a:tc>
              </a:tr>
              <a:tr h="1709125">
                <a:tc>
                  <a:txBody>
                    <a:bodyPr/>
                    <a:lstStyle/>
                    <a:p>
                      <a:pPr>
                        <a:lnSpc>
                          <a:spcPct val="107000"/>
                        </a:lnSpc>
                      </a:pPr>
                      <a:r>
                        <a:rPr lang="en-US" sz="2000" dirty="0" smtClean="0">
                          <a:effectLst/>
                          <a:latin typeface="Calibri" panose="020F0502020204030204" pitchFamily="34" charset="0"/>
                        </a:rPr>
                        <a:t>Informal science learning outcomes on audience members</a:t>
                      </a:r>
                      <a:r>
                        <a:rPr lang="en-US" sz="2000" baseline="0" dirty="0" smtClean="0">
                          <a:effectLst/>
                          <a:latin typeface="Calibri" panose="020F0502020204030204" pitchFamily="34" charset="0"/>
                        </a:rPr>
                        <a:t> and local dancers (in process)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Interdisciplinary</a:t>
                      </a:r>
                    </a:p>
                    <a:p>
                      <a:pPr marL="342900" indent="-342900">
                        <a:lnSpc>
                          <a:spcPct val="107000"/>
                        </a:lnSpc>
                        <a:buFont typeface="Arial" panose="020B0604020202020204" pitchFamily="34" charset="0"/>
                        <a:buChar char="•"/>
                      </a:pPr>
                      <a:r>
                        <a:rPr lang="en-US" sz="2000" dirty="0" smtClean="0">
                          <a:effectLst/>
                          <a:latin typeface="Calibri" panose="020F0502020204030204" pitchFamily="34" charset="0"/>
                        </a:rPr>
                        <a:t>Research</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Results</a:t>
                      </a:r>
                      <a:endParaRPr lang="en-US" sz="2000" dirty="0">
                        <a:effectLst/>
                        <a:latin typeface="Calibri" panose="020F0502020204030204" pitchFamily="34" charset="0"/>
                      </a:endParaRPr>
                    </a:p>
                  </a:txBody>
                  <a:tcPr marL="92601" marR="92601" marT="46301" marB="46301"/>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smtClean="0">
                          <a:latin typeface="Calibri" panose="020F0502020204030204" pitchFamily="34" charset="0"/>
                        </a:rPr>
                        <a:t>International Journal of Science Education, Part B: Communication and Public Engagement</a:t>
                      </a:r>
                      <a:endParaRPr lang="en-US" sz="1800" dirty="0">
                        <a:effectLst/>
                        <a:latin typeface="Calibri" panose="020F0502020204030204" pitchFamily="34" charset="0"/>
                      </a:endParaRPr>
                    </a:p>
                  </a:txBody>
                  <a:tcPr marL="92601" marR="92601" marT="46301" marB="46301"/>
                </a:tc>
              </a:tr>
              <a:tr h="1026331">
                <a:tc>
                  <a:txBody>
                    <a:bodyPr/>
                    <a:lstStyle/>
                    <a:p>
                      <a:pPr>
                        <a:lnSpc>
                          <a:spcPct val="107000"/>
                        </a:lnSpc>
                      </a:pPr>
                      <a:r>
                        <a:rPr lang="en-US" sz="2000" dirty="0" smtClean="0">
                          <a:effectLst/>
                          <a:latin typeface="Calibri" panose="020F0502020204030204" pitchFamily="34" charset="0"/>
                        </a:rPr>
                        <a:t>Qualitative analysis of data from one data collection tool—napkin</a:t>
                      </a:r>
                      <a:r>
                        <a:rPr lang="en-US" sz="2000" baseline="0" dirty="0" smtClean="0">
                          <a:effectLst/>
                          <a:latin typeface="Calibri" panose="020F0502020204030204" pitchFamily="34" charset="0"/>
                        </a:rPr>
                        <a:t> note (in process)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Interdisciplinary</a:t>
                      </a:r>
                    </a:p>
                    <a:p>
                      <a:pPr marL="342900" indent="-342900">
                        <a:lnSpc>
                          <a:spcPct val="107000"/>
                        </a:lnSpc>
                        <a:buFont typeface="Arial" panose="020B0604020202020204" pitchFamily="34" charset="0"/>
                        <a:buChar char="•"/>
                      </a:pPr>
                      <a:r>
                        <a:rPr lang="en-US" sz="2000" dirty="0" smtClean="0">
                          <a:effectLst/>
                          <a:latin typeface="Calibri" panose="020F0502020204030204" pitchFamily="34" charset="0"/>
                        </a:rPr>
                        <a:t>Methods</a:t>
                      </a:r>
                      <a:r>
                        <a:rPr lang="en-US" sz="2000" baseline="0" dirty="0" smtClean="0">
                          <a:effectLst/>
                          <a:latin typeface="Calibri" panose="020F0502020204030204" pitchFamily="34" charset="0"/>
                        </a:rPr>
                        <a:t> </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Methods</a:t>
                      </a:r>
                    </a:p>
                  </a:txBody>
                  <a:tcPr marL="92601" marR="92601" marT="46301" marB="46301"/>
                </a:tc>
                <a:tc>
                  <a:txBody>
                    <a:bodyPr/>
                    <a:lstStyle/>
                    <a:p>
                      <a:pPr>
                        <a:lnSpc>
                          <a:spcPct val="107000"/>
                        </a:lnSpc>
                      </a:pPr>
                      <a:r>
                        <a:rPr lang="en-US" sz="2000" dirty="0" smtClean="0">
                          <a:effectLst/>
                          <a:latin typeface="Calibri" panose="020F0502020204030204" pitchFamily="34" charset="0"/>
                        </a:rPr>
                        <a:t>Journal</a:t>
                      </a:r>
                      <a:r>
                        <a:rPr lang="en-US" sz="2000" baseline="0" dirty="0" smtClean="0">
                          <a:effectLst/>
                          <a:latin typeface="Calibri" panose="020F0502020204030204" pitchFamily="34" charset="0"/>
                        </a:rPr>
                        <a:t> of Community Engagement &amp; Scholarship</a:t>
                      </a:r>
                      <a:endParaRPr lang="en-US" sz="2000" dirty="0">
                        <a:effectLst/>
                        <a:latin typeface="Calibri" panose="020F0502020204030204" pitchFamily="34" charset="0"/>
                      </a:endParaRPr>
                    </a:p>
                  </a:txBody>
                  <a:tcPr marL="92601" marR="92601" marT="46301" marB="46301"/>
                </a:tc>
              </a:tr>
            </a:tbl>
          </a:graphicData>
        </a:graphic>
      </p:graphicFrame>
    </p:spTree>
    <p:extLst>
      <p:ext uri="{BB962C8B-B14F-4D97-AF65-F5344CB8AC3E}">
        <p14:creationId xmlns:p14="http://schemas.microsoft.com/office/powerpoint/2010/main" val="3517027038"/>
      </p:ext>
    </p:extLst>
  </p:cSld>
  <p:clrMapOvr>
    <a:masterClrMapping/>
  </p:clrMapOvr>
  <p:transition spd="med">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 y="525780"/>
            <a:ext cx="8229600" cy="609600"/>
          </a:xfrm>
        </p:spPr>
        <p:txBody>
          <a:bodyPr/>
          <a:lstStyle/>
          <a:p>
            <a:r>
              <a:rPr lang="en-US" dirty="0" smtClean="0"/>
              <a:t>Franz’s “How Farmers Learn” Project</a:t>
            </a:r>
            <a:endParaRPr lang="en-US" dirty="0"/>
          </a:p>
        </p:txBody>
      </p:sp>
      <p:sp>
        <p:nvSpPr>
          <p:cNvPr id="3" name="Content Placeholder 2"/>
          <p:cNvSpPr>
            <a:spLocks noGrp="1"/>
          </p:cNvSpPr>
          <p:nvPr>
            <p:ph idx="1"/>
          </p:nvPr>
        </p:nvSpPr>
        <p:spPr>
          <a:xfrm>
            <a:off x="2708910" y="1135380"/>
            <a:ext cx="6549390" cy="5574030"/>
          </a:xfrm>
        </p:spPr>
        <p:txBody>
          <a:bodyPr/>
          <a:lstStyle/>
          <a:p>
            <a:pPr marL="0" indent="0">
              <a:buNone/>
            </a:pPr>
            <a:r>
              <a:rPr lang="en-US" sz="1800" b="1" dirty="0" smtClean="0"/>
              <a:t>Journal article—Disciplinary Journal</a:t>
            </a:r>
          </a:p>
          <a:p>
            <a:pPr marL="0" indent="0">
              <a:buNone/>
            </a:pPr>
            <a:r>
              <a:rPr lang="en-US" sz="1800" b="1" dirty="0" smtClean="0"/>
              <a:t>Findings, results, impacts</a:t>
            </a:r>
          </a:p>
          <a:p>
            <a:r>
              <a:rPr lang="en-US" sz="1800" dirty="0" smtClean="0"/>
              <a:t>Franz, N. (2010). How farmers learn: Implications for Agricultural Educators. </a:t>
            </a:r>
            <a:r>
              <a:rPr lang="en-US" sz="1800" i="1" dirty="0" smtClean="0"/>
              <a:t>Journal of Rural Social Sciences, 25</a:t>
            </a:r>
            <a:r>
              <a:rPr lang="en-US" sz="1800" dirty="0" smtClean="0"/>
              <a:t>(1), 37-59.</a:t>
            </a:r>
          </a:p>
          <a:p>
            <a:endParaRPr lang="en-US" sz="1400" dirty="0"/>
          </a:p>
          <a:p>
            <a:pPr marL="0" indent="0">
              <a:buNone/>
            </a:pPr>
            <a:r>
              <a:rPr lang="en-US" sz="1800" b="1" dirty="0" smtClean="0"/>
              <a:t>Journal article—Community Engagement Journal</a:t>
            </a:r>
          </a:p>
          <a:p>
            <a:pPr marL="0" indent="0">
              <a:buNone/>
            </a:pPr>
            <a:r>
              <a:rPr lang="en-US" sz="1800" b="1" dirty="0"/>
              <a:t>Findings, results, impacts—Research Brief</a:t>
            </a:r>
          </a:p>
          <a:p>
            <a:r>
              <a:rPr lang="en-US" sz="1800" dirty="0" smtClean="0"/>
              <a:t>Franz, N. (2010). Farmer, Agent, and Specialist Perspectives on Preferences for Learning Among Today’s Farmers. </a:t>
            </a:r>
            <a:r>
              <a:rPr lang="en-US" sz="1800" i="1" dirty="0" smtClean="0"/>
              <a:t>Journal of Extension, 48(3</a:t>
            </a:r>
            <a:r>
              <a:rPr lang="en-US" sz="1800" dirty="0" smtClean="0"/>
              <a:t>).</a:t>
            </a:r>
          </a:p>
          <a:p>
            <a:endParaRPr lang="en-US" sz="1400" dirty="0"/>
          </a:p>
          <a:p>
            <a:pPr marL="0" indent="0">
              <a:buNone/>
            </a:pPr>
            <a:r>
              <a:rPr lang="en-US" sz="1800" b="1" dirty="0" smtClean="0"/>
              <a:t>Journal article—Methods Journal</a:t>
            </a:r>
          </a:p>
          <a:p>
            <a:pPr marL="0" indent="0">
              <a:buNone/>
            </a:pPr>
            <a:r>
              <a:rPr lang="en-US" sz="1800" b="1" dirty="0" smtClean="0"/>
              <a:t>Critical reflections</a:t>
            </a:r>
          </a:p>
          <a:p>
            <a:r>
              <a:rPr lang="en-US" sz="1800" dirty="0" smtClean="0"/>
              <a:t>Piercy, F.P., Franz, N., Donaldson, J.L., &amp; Richard, R. F. (2011). Consistency and change in participatory action research: Reflection on a focus group study about how farmers learn. </a:t>
            </a:r>
            <a:r>
              <a:rPr lang="en-US" sz="1800" i="1" dirty="0" smtClean="0"/>
              <a:t>The Qualitative Report, 16</a:t>
            </a:r>
            <a:r>
              <a:rPr lang="en-US" sz="1800" dirty="0" smtClean="0"/>
              <a:t>(3), 820-829.</a:t>
            </a:r>
          </a:p>
          <a:p>
            <a:endParaRPr lang="en-US" sz="1800" dirty="0"/>
          </a:p>
        </p:txBody>
      </p:sp>
      <p:pic>
        <p:nvPicPr>
          <p:cNvPr id="4" name="Picture 2" descr="https://upload.wikimedia.org/wikipedia/commons/0/01/Fern_Frond_Trichomes.jpg"/>
          <p:cNvPicPr>
            <a:picLocks noChangeAspect="1" noChangeArrowheads="1"/>
          </p:cNvPicPr>
          <p:nvPr/>
        </p:nvPicPr>
        <p:blipFill>
          <a:blip r:embed="rId3" cstate="print"/>
          <a:srcRect r="16723"/>
          <a:stretch>
            <a:fillRect/>
          </a:stretch>
        </p:blipFill>
        <p:spPr bwMode="auto">
          <a:xfrm>
            <a:off x="308610" y="1135380"/>
            <a:ext cx="2286000" cy="1828800"/>
          </a:xfrm>
          <a:prstGeom prst="rect">
            <a:avLst/>
          </a:prstGeom>
          <a:noFill/>
        </p:spPr>
      </p:pic>
    </p:spTree>
    <p:extLst>
      <p:ext uri="{BB962C8B-B14F-4D97-AF65-F5344CB8AC3E}">
        <p14:creationId xmlns:p14="http://schemas.microsoft.com/office/powerpoint/2010/main" val="1626030789"/>
      </p:ext>
    </p:extLst>
  </p:cSld>
  <p:clrMapOvr>
    <a:masterClrMapping/>
  </p:clrMapOvr>
  <p:transition spd="med">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Franz’s </a:t>
            </a:r>
            <a:r>
              <a:rPr lang="en-US" dirty="0" smtClean="0"/>
              <a:t>Unfurling Worksheet</a:t>
            </a:r>
            <a:endParaRPr lang="en-US" dirty="0"/>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214489353"/>
              </p:ext>
            </p:extLst>
          </p:nvPr>
        </p:nvGraphicFramePr>
        <p:xfrm>
          <a:off x="0" y="1600200"/>
          <a:ext cx="9130553" cy="5208932"/>
        </p:xfrm>
        <a:graphic>
          <a:graphicData uri="http://schemas.openxmlformats.org/drawingml/2006/table">
            <a:tbl>
              <a:tblPr firstRow="1" bandRow="1">
                <a:tableStyleId>{00A15C55-8517-42AA-B614-E9B94910E393}</a:tableStyleId>
              </a:tblPr>
              <a:tblGrid>
                <a:gridCol w="2958353"/>
                <a:gridCol w="1855694"/>
                <a:gridCol w="2356121"/>
                <a:gridCol w="1960385"/>
              </a:tblGrid>
              <a:tr h="1017494">
                <a:tc>
                  <a:txBody>
                    <a:bodyPr/>
                    <a:lstStyle/>
                    <a:p>
                      <a:pPr marL="0" marR="0" algn="ctr">
                        <a:lnSpc>
                          <a:spcPct val="115000"/>
                        </a:lnSpc>
                        <a:spcBef>
                          <a:spcPts val="0"/>
                        </a:spcBef>
                        <a:spcAft>
                          <a:spcPts val="0"/>
                        </a:spcAft>
                      </a:pPr>
                      <a:r>
                        <a:rPr lang="en-US" sz="2000" kern="1200" dirty="0">
                          <a:effectLst/>
                        </a:rPr>
                        <a:t>Topic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c>
                  <a:txBody>
                    <a:bodyPr/>
                    <a:lstStyle/>
                    <a:p>
                      <a:pPr marL="0" marR="0" algn="ctr">
                        <a:lnSpc>
                          <a:spcPct val="115000"/>
                        </a:lnSpc>
                        <a:spcBef>
                          <a:spcPts val="0"/>
                        </a:spcBef>
                        <a:spcAft>
                          <a:spcPts val="0"/>
                        </a:spcAft>
                      </a:pPr>
                      <a:r>
                        <a:rPr lang="en-US" sz="2000" kern="1200" dirty="0">
                          <a:effectLst/>
                        </a:rPr>
                        <a:t>Audience</a:t>
                      </a:r>
                      <a:endParaRPr lang="en-US" sz="2000" dirty="0">
                        <a:effectLst/>
                      </a:endParaRPr>
                    </a:p>
                    <a:p>
                      <a:pPr marL="0" marR="0" algn="l">
                        <a:lnSpc>
                          <a:spcPct val="115000"/>
                        </a:lnSpc>
                        <a:spcBef>
                          <a:spcPts val="0"/>
                        </a:spcBef>
                        <a:spcAft>
                          <a:spcPts val="0"/>
                        </a:spcAft>
                      </a:pPr>
                      <a:endParaRPr lang="en-US" sz="2000" kern="1200" dirty="0" smtClean="0">
                        <a:effectLst/>
                      </a:endParaRPr>
                    </a:p>
                  </a:txBody>
                  <a:tcPr marL="92601" marR="92601" marT="46301" marB="46301"/>
                </a:tc>
                <a:tc>
                  <a:txBody>
                    <a:bodyPr/>
                    <a:lstStyle/>
                    <a:p>
                      <a:pPr marL="228600" marR="0" algn="ctr">
                        <a:lnSpc>
                          <a:spcPct val="115000"/>
                        </a:lnSpc>
                        <a:spcBef>
                          <a:spcPts val="0"/>
                        </a:spcBef>
                        <a:spcAft>
                          <a:spcPts val="0"/>
                        </a:spcAft>
                      </a:pPr>
                      <a:r>
                        <a:rPr lang="en-US" sz="2000" dirty="0">
                          <a:effectLst/>
                        </a:rPr>
                        <a:t>Type of </a:t>
                      </a:r>
                      <a:r>
                        <a:rPr lang="en-US" sz="2000" dirty="0" smtClean="0">
                          <a:effectLst/>
                        </a:rPr>
                        <a:t>Article</a:t>
                      </a:r>
                      <a:endParaRPr lang="en-US" sz="2000" dirty="0">
                        <a:effectLst/>
                      </a:endParaRPr>
                    </a:p>
                  </a:txBody>
                  <a:tcPr marL="92601" marR="92601" marT="46301" marB="46301"/>
                </a:tc>
                <a:tc>
                  <a:txBody>
                    <a:bodyPr/>
                    <a:lstStyle/>
                    <a:p>
                      <a:pPr marL="0" marR="0" algn="ctr">
                        <a:lnSpc>
                          <a:spcPct val="115000"/>
                        </a:lnSpc>
                        <a:spcBef>
                          <a:spcPts val="0"/>
                        </a:spcBef>
                        <a:spcAft>
                          <a:spcPts val="0"/>
                        </a:spcAft>
                      </a:pPr>
                      <a:r>
                        <a:rPr lang="en-US" sz="2000" kern="1200" dirty="0">
                          <a:effectLst/>
                        </a:rPr>
                        <a:t>Potential Journals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r>
              <a:tr h="1026331">
                <a:tc>
                  <a:txBody>
                    <a:bodyPr/>
                    <a:lstStyle/>
                    <a:p>
                      <a:pPr>
                        <a:lnSpc>
                          <a:spcPct val="107000"/>
                        </a:lnSpc>
                      </a:pPr>
                      <a:r>
                        <a:rPr lang="en-US" sz="2000" dirty="0" smtClean="0">
                          <a:effectLst/>
                          <a:latin typeface="Calibri" panose="020F0502020204030204" pitchFamily="34" charset="0"/>
                        </a:rPr>
                        <a:t>How</a:t>
                      </a:r>
                      <a:r>
                        <a:rPr lang="en-US" sz="2000" baseline="0" dirty="0" smtClean="0">
                          <a:effectLst/>
                          <a:latin typeface="Calibri" panose="020F0502020204030204" pitchFamily="34" charset="0"/>
                        </a:rPr>
                        <a:t> famers learn: implications for agricultural education</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Discipline</a:t>
                      </a:r>
                    </a:p>
                    <a:p>
                      <a:pPr marL="342900" indent="-342900">
                        <a:lnSpc>
                          <a:spcPct val="107000"/>
                        </a:lnSpc>
                        <a:buFont typeface="Arial" panose="020B0604020202020204" pitchFamily="34" charset="0"/>
                        <a:buChar char="•"/>
                      </a:pPr>
                      <a:r>
                        <a:rPr lang="en-US" sz="2000" dirty="0" smtClean="0">
                          <a:effectLst/>
                          <a:latin typeface="Calibri" panose="020F0502020204030204" pitchFamily="34" charset="0"/>
                        </a:rPr>
                        <a:t>Research</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Results,</a:t>
                      </a:r>
                      <a:r>
                        <a:rPr lang="en-US" sz="2000" baseline="0" dirty="0" smtClean="0">
                          <a:effectLst/>
                          <a:latin typeface="Calibri" panose="020F0502020204030204" pitchFamily="34" charset="0"/>
                        </a:rPr>
                        <a:t> impacts, findings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Journal of Rural Social</a:t>
                      </a:r>
                      <a:r>
                        <a:rPr lang="en-US" sz="2000" baseline="0" dirty="0" smtClean="0">
                          <a:effectLst/>
                          <a:latin typeface="Calibri" panose="020F0502020204030204" pitchFamily="34" charset="0"/>
                        </a:rPr>
                        <a:t> Sciences</a:t>
                      </a:r>
                      <a:endParaRPr lang="en-US" sz="2000" dirty="0">
                        <a:effectLst/>
                        <a:latin typeface="Calibri" panose="020F0502020204030204" pitchFamily="34" charset="0"/>
                      </a:endParaRPr>
                    </a:p>
                  </a:txBody>
                  <a:tcPr marL="92601" marR="92601" marT="46301" marB="46301"/>
                </a:tc>
              </a:tr>
              <a:tr h="1026331">
                <a:tc>
                  <a:txBody>
                    <a:bodyPr/>
                    <a:lstStyle/>
                    <a:p>
                      <a:pPr>
                        <a:lnSpc>
                          <a:spcPct val="107000"/>
                        </a:lnSpc>
                      </a:pPr>
                      <a:r>
                        <a:rPr lang="en-US" sz="2000" dirty="0" smtClean="0">
                          <a:effectLst/>
                          <a:latin typeface="Calibri" panose="020F0502020204030204" pitchFamily="34" charset="0"/>
                        </a:rPr>
                        <a:t>Farmer, agent, and specialist perspectives on preferences for learning among</a:t>
                      </a:r>
                      <a:r>
                        <a:rPr lang="en-US" sz="2000" baseline="0" dirty="0" smtClean="0">
                          <a:effectLst/>
                          <a:latin typeface="Calibri" panose="020F0502020204030204" pitchFamily="34" charset="0"/>
                        </a:rPr>
                        <a:t> today’s farmers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Interdisciplinary</a:t>
                      </a:r>
                    </a:p>
                    <a:p>
                      <a:pPr marL="342900" indent="-342900">
                        <a:lnSpc>
                          <a:spcPct val="107000"/>
                        </a:lnSpc>
                        <a:buFont typeface="Arial" panose="020B0604020202020204" pitchFamily="34" charset="0"/>
                        <a:buChar char="•"/>
                      </a:pPr>
                      <a:r>
                        <a:rPr lang="en-US" sz="2000" dirty="0" smtClean="0">
                          <a:effectLst/>
                          <a:latin typeface="Calibri" panose="020F0502020204030204" pitchFamily="34" charset="0"/>
                        </a:rPr>
                        <a:t>Research</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Research Brief</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Journal of Extension</a:t>
                      </a:r>
                      <a:endParaRPr lang="en-US" sz="2000" dirty="0">
                        <a:effectLst/>
                        <a:latin typeface="Calibri" panose="020F0502020204030204" pitchFamily="34" charset="0"/>
                      </a:endParaRPr>
                    </a:p>
                  </a:txBody>
                  <a:tcPr marL="92601" marR="92601" marT="46301" marB="46301"/>
                </a:tc>
              </a:tr>
              <a:tr h="1026331">
                <a:tc>
                  <a:txBody>
                    <a:bodyPr/>
                    <a:lstStyle/>
                    <a:p>
                      <a:pPr>
                        <a:lnSpc>
                          <a:spcPct val="107000"/>
                        </a:lnSpc>
                      </a:pPr>
                      <a:r>
                        <a:rPr lang="en-US" sz="2000" dirty="0" smtClean="0">
                          <a:effectLst/>
                          <a:latin typeface="Calibri" panose="020F0502020204030204" pitchFamily="34" charset="0"/>
                        </a:rPr>
                        <a:t>Consistency and change in participatory</a:t>
                      </a:r>
                      <a:r>
                        <a:rPr lang="en-US" sz="2000" baseline="0" dirty="0" smtClean="0">
                          <a:effectLst/>
                          <a:latin typeface="Calibri" panose="020F0502020204030204" pitchFamily="34" charset="0"/>
                        </a:rPr>
                        <a:t> action research: Reflection on a focus group study about how famers learn</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Interdisciplinary</a:t>
                      </a:r>
                    </a:p>
                    <a:p>
                      <a:pPr marL="342900" indent="-342900">
                        <a:lnSpc>
                          <a:spcPct val="107000"/>
                        </a:lnSpc>
                        <a:buFont typeface="Arial" panose="020B0604020202020204" pitchFamily="34" charset="0"/>
                        <a:buChar char="•"/>
                      </a:pPr>
                      <a:r>
                        <a:rPr lang="en-US" sz="2000" dirty="0" smtClean="0">
                          <a:effectLst/>
                          <a:latin typeface="Calibri" panose="020F0502020204030204" pitchFamily="34" charset="0"/>
                        </a:rPr>
                        <a:t>Methods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Reflections</a:t>
                      </a:r>
                      <a:endParaRPr lang="en-US" sz="2000" dirty="0">
                        <a:effectLst/>
                        <a:latin typeface="Calibri" panose="020F0502020204030204" pitchFamily="34" charset="0"/>
                      </a:endParaRPr>
                    </a:p>
                  </a:txBody>
                  <a:tcPr marL="92601" marR="92601" marT="46301" marB="46301"/>
                </a:tc>
                <a:tc>
                  <a:txBody>
                    <a:bodyPr/>
                    <a:lstStyle/>
                    <a:p>
                      <a:pPr>
                        <a:lnSpc>
                          <a:spcPct val="107000"/>
                        </a:lnSpc>
                      </a:pPr>
                      <a:r>
                        <a:rPr lang="en-US" sz="2000" dirty="0" smtClean="0">
                          <a:effectLst/>
                          <a:latin typeface="Calibri" panose="020F0502020204030204" pitchFamily="34" charset="0"/>
                        </a:rPr>
                        <a:t>The Qualitative Report</a:t>
                      </a:r>
                      <a:endParaRPr lang="en-US" sz="2000" dirty="0">
                        <a:effectLst/>
                        <a:latin typeface="Calibri" panose="020F0502020204030204" pitchFamily="34" charset="0"/>
                      </a:endParaRPr>
                    </a:p>
                  </a:txBody>
                  <a:tcPr marL="92601" marR="92601" marT="46301" marB="46301"/>
                </a:tc>
              </a:tr>
            </a:tbl>
          </a:graphicData>
        </a:graphic>
      </p:graphicFrame>
    </p:spTree>
    <p:extLst>
      <p:ext uri="{BB962C8B-B14F-4D97-AF65-F5344CB8AC3E}">
        <p14:creationId xmlns:p14="http://schemas.microsoft.com/office/powerpoint/2010/main" val="2946497383"/>
      </p:ext>
    </p:extLst>
  </p:cSld>
  <p:clrMapOvr>
    <a:masterClrMapping/>
  </p:clrMapOvr>
  <p:transition spd="med">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24" y="502920"/>
            <a:ext cx="8622926" cy="609600"/>
          </a:xfrm>
        </p:spPr>
        <p:txBody>
          <a:bodyPr/>
          <a:lstStyle/>
          <a:p>
            <a:r>
              <a:rPr lang="en-US" dirty="0" smtClean="0"/>
              <a:t>Unfurling Your CES Project Worksheet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4365532"/>
              </p:ext>
            </p:extLst>
          </p:nvPr>
        </p:nvGraphicFramePr>
        <p:xfrm>
          <a:off x="0" y="1295400"/>
          <a:ext cx="9144000" cy="5850953"/>
        </p:xfrm>
        <a:graphic>
          <a:graphicData uri="http://schemas.openxmlformats.org/drawingml/2006/table">
            <a:tbl>
              <a:tblPr firstRow="1" bandRow="1">
                <a:tableStyleId>{00A15C55-8517-42AA-B614-E9B94910E393}</a:tableStyleId>
              </a:tblPr>
              <a:tblGrid>
                <a:gridCol w="1957749"/>
                <a:gridCol w="2141734"/>
                <a:gridCol w="3167488"/>
                <a:gridCol w="1877029"/>
              </a:tblGrid>
              <a:tr h="2783719">
                <a:tc>
                  <a:txBody>
                    <a:bodyPr/>
                    <a:lstStyle/>
                    <a:p>
                      <a:pPr marL="0" marR="0" algn="ctr">
                        <a:lnSpc>
                          <a:spcPct val="115000"/>
                        </a:lnSpc>
                        <a:spcBef>
                          <a:spcPts val="0"/>
                        </a:spcBef>
                        <a:spcAft>
                          <a:spcPts val="0"/>
                        </a:spcAft>
                      </a:pPr>
                      <a:r>
                        <a:rPr lang="en-US" sz="1800" kern="1200" dirty="0">
                          <a:effectLst/>
                        </a:rPr>
                        <a:t>Topic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c>
                  <a:txBody>
                    <a:bodyPr/>
                    <a:lstStyle/>
                    <a:p>
                      <a:pPr marL="0" marR="0" algn="ctr">
                        <a:lnSpc>
                          <a:spcPct val="115000"/>
                        </a:lnSpc>
                        <a:spcBef>
                          <a:spcPts val="0"/>
                        </a:spcBef>
                        <a:spcAft>
                          <a:spcPts val="0"/>
                        </a:spcAft>
                      </a:pPr>
                      <a:r>
                        <a:rPr lang="en-US" sz="1800" kern="1200" dirty="0">
                          <a:effectLst/>
                        </a:rPr>
                        <a:t>Audience</a:t>
                      </a:r>
                      <a:endParaRPr lang="en-US" sz="1800" dirty="0">
                        <a:effectLst/>
                      </a:endParaRPr>
                    </a:p>
                    <a:p>
                      <a:pPr marL="0" marR="0" algn="l">
                        <a:lnSpc>
                          <a:spcPct val="115000"/>
                        </a:lnSpc>
                        <a:spcBef>
                          <a:spcPts val="0"/>
                        </a:spcBef>
                        <a:spcAft>
                          <a:spcPts val="0"/>
                        </a:spcAft>
                      </a:pPr>
                      <a:endParaRPr lang="en-US" sz="1800" kern="1200" dirty="0" smtClean="0">
                        <a:effectLst/>
                      </a:endParaRPr>
                    </a:p>
                    <a:p>
                      <a:pPr marL="0" marR="0" algn="l">
                        <a:lnSpc>
                          <a:spcPct val="115000"/>
                        </a:lnSpc>
                        <a:spcBef>
                          <a:spcPts val="0"/>
                        </a:spcBef>
                        <a:spcAft>
                          <a:spcPts val="0"/>
                        </a:spcAft>
                      </a:pPr>
                      <a:r>
                        <a:rPr lang="en-US" sz="1800" kern="1200" dirty="0" smtClean="0">
                          <a:effectLst/>
                        </a:rPr>
                        <a:t>Disciplinary</a:t>
                      </a:r>
                      <a:endParaRPr lang="en-US" sz="1800" dirty="0">
                        <a:effectLst/>
                      </a:endParaRPr>
                    </a:p>
                    <a:p>
                      <a:pPr marL="342900" marR="0" lvl="0" indent="-342900" algn="l">
                        <a:lnSpc>
                          <a:spcPct val="115000"/>
                        </a:lnSpc>
                        <a:spcBef>
                          <a:spcPts val="0"/>
                        </a:spcBef>
                        <a:spcAft>
                          <a:spcPts val="0"/>
                        </a:spcAft>
                        <a:buFont typeface="Symbol" panose="05050102010706020507" pitchFamily="18" charset="2"/>
                        <a:buChar char=""/>
                      </a:pPr>
                      <a:r>
                        <a:rPr lang="en-US" sz="1800" kern="1200" dirty="0">
                          <a:effectLst/>
                        </a:rPr>
                        <a:t>Research</a:t>
                      </a:r>
                      <a:endParaRPr lang="en-US" sz="1800" dirty="0">
                        <a:effectLst/>
                      </a:endParaRPr>
                    </a:p>
                    <a:p>
                      <a:pPr marL="342900" marR="0" lvl="0" indent="-342900" algn="l">
                        <a:lnSpc>
                          <a:spcPct val="115000"/>
                        </a:lnSpc>
                        <a:spcBef>
                          <a:spcPts val="0"/>
                        </a:spcBef>
                        <a:spcAft>
                          <a:spcPts val="0"/>
                        </a:spcAft>
                        <a:buFont typeface="Symbol" panose="05050102010706020507" pitchFamily="18" charset="2"/>
                        <a:buChar char=""/>
                      </a:pPr>
                      <a:r>
                        <a:rPr lang="en-US" sz="1800" kern="1200" dirty="0" err="1">
                          <a:effectLst/>
                        </a:rPr>
                        <a:t>SoTL</a:t>
                      </a:r>
                      <a:endParaRPr lang="en-US" sz="1800" dirty="0">
                        <a:effectLst/>
                      </a:endParaRPr>
                    </a:p>
                    <a:p>
                      <a:pPr marL="342900" marR="0" lvl="0" indent="-342900" algn="l">
                        <a:lnSpc>
                          <a:spcPct val="115000"/>
                        </a:lnSpc>
                        <a:spcBef>
                          <a:spcPts val="0"/>
                        </a:spcBef>
                        <a:spcAft>
                          <a:spcPts val="0"/>
                        </a:spcAft>
                        <a:buFont typeface="Symbol" panose="05050102010706020507" pitchFamily="18" charset="2"/>
                        <a:buChar char=""/>
                      </a:pPr>
                      <a:r>
                        <a:rPr lang="en-US" sz="1800" kern="1200" dirty="0">
                          <a:effectLst/>
                        </a:rPr>
                        <a:t>CES</a:t>
                      </a:r>
                      <a:endParaRPr lang="en-US" sz="1800" dirty="0">
                        <a:effectLst/>
                      </a:endParaRPr>
                    </a:p>
                    <a:p>
                      <a:pPr marL="0" marR="0" algn="l">
                        <a:lnSpc>
                          <a:spcPct val="115000"/>
                        </a:lnSpc>
                        <a:spcBef>
                          <a:spcPts val="0"/>
                        </a:spcBef>
                        <a:spcAft>
                          <a:spcPts val="0"/>
                        </a:spcAft>
                      </a:pPr>
                      <a:endParaRPr lang="en-US" sz="1800" kern="1200" dirty="0" smtClean="0">
                        <a:effectLst/>
                      </a:endParaRPr>
                    </a:p>
                    <a:p>
                      <a:pPr marL="0" marR="0" algn="l">
                        <a:lnSpc>
                          <a:spcPct val="115000"/>
                        </a:lnSpc>
                        <a:spcBef>
                          <a:spcPts val="0"/>
                        </a:spcBef>
                        <a:spcAft>
                          <a:spcPts val="0"/>
                        </a:spcAft>
                      </a:pPr>
                      <a:r>
                        <a:rPr lang="en-US" sz="1800" kern="1200" dirty="0" smtClean="0">
                          <a:effectLst/>
                        </a:rPr>
                        <a:t>Interdisciplinary</a:t>
                      </a:r>
                      <a:endParaRPr lang="en-US" sz="1800" dirty="0">
                        <a:effectLst/>
                      </a:endParaRPr>
                    </a:p>
                    <a:p>
                      <a:pPr marL="342900" marR="0" lvl="0" indent="-342900" algn="l">
                        <a:lnSpc>
                          <a:spcPct val="115000"/>
                        </a:lnSpc>
                        <a:spcBef>
                          <a:spcPts val="0"/>
                        </a:spcBef>
                        <a:spcAft>
                          <a:spcPts val="0"/>
                        </a:spcAft>
                        <a:buFont typeface="Symbol" panose="05050102010706020507" pitchFamily="18" charset="2"/>
                        <a:buChar char=""/>
                      </a:pPr>
                      <a:r>
                        <a:rPr lang="en-US" sz="1800" kern="1200" dirty="0">
                          <a:effectLst/>
                        </a:rPr>
                        <a:t>Research</a:t>
                      </a:r>
                      <a:endParaRPr lang="en-US" sz="1800" dirty="0">
                        <a:effectLst/>
                      </a:endParaRPr>
                    </a:p>
                    <a:p>
                      <a:pPr marL="342900" marR="0" lvl="0" indent="-342900" algn="l">
                        <a:lnSpc>
                          <a:spcPct val="115000"/>
                        </a:lnSpc>
                        <a:spcBef>
                          <a:spcPts val="0"/>
                        </a:spcBef>
                        <a:spcAft>
                          <a:spcPts val="0"/>
                        </a:spcAft>
                        <a:buFont typeface="Symbol" panose="05050102010706020507" pitchFamily="18" charset="2"/>
                        <a:buChar char=""/>
                      </a:pPr>
                      <a:r>
                        <a:rPr lang="en-US" sz="1800" kern="1200" dirty="0">
                          <a:effectLst/>
                        </a:rPr>
                        <a:t>Methods</a:t>
                      </a:r>
                      <a:endParaRPr lang="en-US" sz="1800" dirty="0">
                        <a:effectLst/>
                      </a:endParaRPr>
                    </a:p>
                    <a:p>
                      <a:pPr marL="342900" marR="0" lvl="0" indent="-342900" algn="l">
                        <a:lnSpc>
                          <a:spcPct val="115000"/>
                        </a:lnSpc>
                        <a:spcBef>
                          <a:spcPts val="0"/>
                        </a:spcBef>
                        <a:spcAft>
                          <a:spcPts val="0"/>
                        </a:spcAft>
                        <a:buFont typeface="Symbol" panose="05050102010706020507" pitchFamily="18" charset="2"/>
                        <a:buChar char=""/>
                      </a:pPr>
                      <a:r>
                        <a:rPr lang="en-US" sz="1800" kern="1200" dirty="0" err="1">
                          <a:effectLst/>
                        </a:rPr>
                        <a:t>SoTL</a:t>
                      </a:r>
                      <a:endParaRPr lang="en-US" sz="1800" dirty="0">
                        <a:effectLst/>
                      </a:endParaRPr>
                    </a:p>
                    <a:p>
                      <a:pPr marL="342900" marR="0" lvl="0" indent="-342900" algn="l">
                        <a:lnSpc>
                          <a:spcPct val="115000"/>
                        </a:lnSpc>
                        <a:spcBef>
                          <a:spcPts val="0"/>
                        </a:spcBef>
                        <a:spcAft>
                          <a:spcPts val="0"/>
                        </a:spcAft>
                        <a:buFont typeface="Symbol" panose="05050102010706020507" pitchFamily="18" charset="2"/>
                        <a:buChar char=""/>
                      </a:pPr>
                      <a:r>
                        <a:rPr lang="en-US" sz="1800" kern="1200" dirty="0">
                          <a:effectLst/>
                        </a:rPr>
                        <a:t>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c>
                  <a:txBody>
                    <a:bodyPr/>
                    <a:lstStyle/>
                    <a:p>
                      <a:pPr marL="228600" marR="0" algn="ctr">
                        <a:lnSpc>
                          <a:spcPct val="115000"/>
                        </a:lnSpc>
                        <a:spcBef>
                          <a:spcPts val="0"/>
                        </a:spcBef>
                        <a:spcAft>
                          <a:spcPts val="0"/>
                        </a:spcAft>
                      </a:pPr>
                      <a:r>
                        <a:rPr lang="en-US" sz="1800" dirty="0">
                          <a:effectLst/>
                        </a:rPr>
                        <a:t>Type of Article</a:t>
                      </a:r>
                    </a:p>
                    <a:p>
                      <a:pPr marL="342900" marR="0" lvl="0" indent="-342900" algn="l">
                        <a:lnSpc>
                          <a:spcPct val="115000"/>
                        </a:lnSpc>
                        <a:spcBef>
                          <a:spcPts val="0"/>
                        </a:spcBef>
                        <a:spcAft>
                          <a:spcPts val="0"/>
                        </a:spcAft>
                        <a:buClr>
                          <a:srgbClr val="FFFFFF"/>
                        </a:buClr>
                        <a:buFont typeface="Century Gothic" panose="020B0502020202020204" pitchFamily="34" charset="0"/>
                        <a:buAutoNum type="arabicPeriod"/>
                      </a:pPr>
                      <a:r>
                        <a:rPr lang="en-US" sz="1800" kern="1200" dirty="0">
                          <a:effectLst/>
                        </a:rPr>
                        <a:t>Conceptual framework, program </a:t>
                      </a:r>
                      <a:r>
                        <a:rPr lang="en-US" sz="1800" kern="1200" dirty="0" smtClean="0">
                          <a:effectLst/>
                        </a:rPr>
                        <a:t>theory,</a:t>
                      </a:r>
                      <a:r>
                        <a:rPr lang="en-US" sz="1800" kern="1200" baseline="0" dirty="0" smtClean="0">
                          <a:effectLst/>
                        </a:rPr>
                        <a:t> models</a:t>
                      </a:r>
                      <a:endParaRPr lang="en-US" sz="1800" dirty="0">
                        <a:effectLst/>
                      </a:endParaRPr>
                    </a:p>
                    <a:p>
                      <a:pPr marL="342900" marR="0" lvl="0" indent="-342900" algn="l">
                        <a:lnSpc>
                          <a:spcPct val="115000"/>
                        </a:lnSpc>
                        <a:spcBef>
                          <a:spcPts val="0"/>
                        </a:spcBef>
                        <a:spcAft>
                          <a:spcPts val="0"/>
                        </a:spcAft>
                        <a:buClr>
                          <a:srgbClr val="FFFFFF"/>
                        </a:buClr>
                        <a:buFont typeface="Century Gothic" panose="020B0502020202020204" pitchFamily="34" charset="0"/>
                        <a:buAutoNum type="arabicPeriod"/>
                      </a:pPr>
                      <a:r>
                        <a:rPr lang="en-US" sz="1800" dirty="0">
                          <a:effectLst/>
                        </a:rPr>
                        <a:t>Program description, case study</a:t>
                      </a:r>
                    </a:p>
                    <a:p>
                      <a:pPr marL="342900" marR="0" lvl="0" indent="-342900" algn="l">
                        <a:lnSpc>
                          <a:spcPct val="115000"/>
                        </a:lnSpc>
                        <a:spcBef>
                          <a:spcPts val="0"/>
                        </a:spcBef>
                        <a:spcAft>
                          <a:spcPts val="0"/>
                        </a:spcAft>
                        <a:buClr>
                          <a:srgbClr val="FFFFFF"/>
                        </a:buClr>
                        <a:buFont typeface="Century Gothic" panose="020B0502020202020204" pitchFamily="34" charset="0"/>
                        <a:buAutoNum type="arabicPeriod"/>
                      </a:pPr>
                      <a:r>
                        <a:rPr lang="en-US" sz="1800" dirty="0">
                          <a:effectLst/>
                        </a:rPr>
                        <a:t>Methods or processes for partnership or engagement</a:t>
                      </a:r>
                    </a:p>
                    <a:p>
                      <a:pPr marL="342900" marR="0" lvl="0" indent="-342900" algn="l">
                        <a:lnSpc>
                          <a:spcPct val="115000"/>
                        </a:lnSpc>
                        <a:spcBef>
                          <a:spcPts val="0"/>
                        </a:spcBef>
                        <a:spcAft>
                          <a:spcPts val="0"/>
                        </a:spcAft>
                        <a:buClr>
                          <a:srgbClr val="FFFFFF"/>
                        </a:buClr>
                        <a:buFont typeface="Century Gothic" panose="020B0502020202020204" pitchFamily="34" charset="0"/>
                        <a:buAutoNum type="arabicPeriod"/>
                      </a:pPr>
                      <a:r>
                        <a:rPr lang="en-US" sz="1800" dirty="0">
                          <a:effectLst/>
                        </a:rPr>
                        <a:t>Results or Impacts on community, students, faculty, organization, or institution</a:t>
                      </a:r>
                    </a:p>
                    <a:p>
                      <a:pPr marL="342900" marR="0" lvl="0" indent="-342900" algn="l">
                        <a:lnSpc>
                          <a:spcPct val="115000"/>
                        </a:lnSpc>
                        <a:spcBef>
                          <a:spcPts val="0"/>
                        </a:spcBef>
                        <a:spcAft>
                          <a:spcPts val="0"/>
                        </a:spcAft>
                        <a:buClr>
                          <a:srgbClr val="FFFFFF"/>
                        </a:buClr>
                        <a:buFont typeface="Century Gothic" panose="020B0502020202020204" pitchFamily="34" charset="0"/>
                        <a:buAutoNum type="arabicPeriod"/>
                      </a:pPr>
                      <a:r>
                        <a:rPr lang="en-US" sz="1800" dirty="0">
                          <a:effectLst/>
                        </a:rPr>
                        <a:t>Reflections, critiques, lessons learned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c>
                  <a:txBody>
                    <a:bodyPr/>
                    <a:lstStyle/>
                    <a:p>
                      <a:pPr marL="0" marR="0" algn="ctr">
                        <a:lnSpc>
                          <a:spcPct val="115000"/>
                        </a:lnSpc>
                        <a:spcBef>
                          <a:spcPts val="0"/>
                        </a:spcBef>
                        <a:spcAft>
                          <a:spcPts val="0"/>
                        </a:spcAft>
                      </a:pPr>
                      <a:r>
                        <a:rPr lang="en-US" sz="1800" kern="1200" dirty="0">
                          <a:effectLst/>
                        </a:rPr>
                        <a:t>Potential Journals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2601" marR="92601" marT="46301" marB="46301"/>
                </a:tc>
              </a:tr>
              <a:tr h="1026331">
                <a:tc>
                  <a:txBody>
                    <a:bodyPr/>
                    <a:lstStyle/>
                    <a:p>
                      <a:pPr>
                        <a:lnSpc>
                          <a:spcPct val="107000"/>
                        </a:lnSpc>
                      </a:pPr>
                      <a:endParaRPr lang="en-US" sz="1200">
                        <a:effectLst/>
                        <a:latin typeface="Calibri" panose="020F0502020204030204" pitchFamily="34" charset="0"/>
                      </a:endParaRPr>
                    </a:p>
                  </a:txBody>
                  <a:tcPr marL="92601" marR="92601" marT="46301" marB="46301"/>
                </a:tc>
                <a:tc>
                  <a:txBody>
                    <a:bodyPr/>
                    <a:lstStyle/>
                    <a:p>
                      <a:pPr>
                        <a:lnSpc>
                          <a:spcPct val="107000"/>
                        </a:lnSpc>
                      </a:pPr>
                      <a:endParaRPr lang="en-US" sz="1200">
                        <a:effectLst/>
                        <a:latin typeface="Calibri" panose="020F0502020204030204" pitchFamily="34" charset="0"/>
                      </a:endParaRPr>
                    </a:p>
                  </a:txBody>
                  <a:tcPr marL="92601" marR="92601" marT="46301" marB="46301"/>
                </a:tc>
                <a:tc>
                  <a:txBody>
                    <a:bodyPr/>
                    <a:lstStyle/>
                    <a:p>
                      <a:pPr>
                        <a:lnSpc>
                          <a:spcPct val="107000"/>
                        </a:lnSpc>
                      </a:pPr>
                      <a:endParaRPr lang="en-US" sz="1200">
                        <a:effectLst/>
                        <a:latin typeface="Calibri" panose="020F0502020204030204" pitchFamily="34" charset="0"/>
                      </a:endParaRPr>
                    </a:p>
                  </a:txBody>
                  <a:tcPr marL="92601" marR="92601" marT="46301" marB="46301"/>
                </a:tc>
                <a:tc>
                  <a:txBody>
                    <a:bodyPr/>
                    <a:lstStyle/>
                    <a:p>
                      <a:pPr>
                        <a:lnSpc>
                          <a:spcPct val="107000"/>
                        </a:lnSpc>
                      </a:pPr>
                      <a:endParaRPr lang="en-US" sz="1200" dirty="0">
                        <a:effectLst/>
                        <a:latin typeface="Calibri" panose="020F0502020204030204" pitchFamily="34" charset="0"/>
                      </a:endParaRPr>
                    </a:p>
                  </a:txBody>
                  <a:tcPr marL="92601" marR="92601" marT="46301" marB="46301"/>
                </a:tc>
              </a:tr>
            </a:tbl>
          </a:graphicData>
        </a:graphic>
      </p:graphicFrame>
    </p:spTree>
    <p:extLst>
      <p:ext uri="{BB962C8B-B14F-4D97-AF65-F5344CB8AC3E}">
        <p14:creationId xmlns:p14="http://schemas.microsoft.com/office/powerpoint/2010/main" val="1740519457"/>
      </p:ext>
    </p:extLst>
  </p:cSld>
  <p:clrMapOvr>
    <a:masterClrMapping/>
  </p:clrMapOvr>
  <p:transition spd="med">
    <p:wip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1: Disciplinary Journal Search </a:t>
            </a:r>
            <a:endParaRPr lang="en-US" dirty="0"/>
          </a:p>
        </p:txBody>
      </p:sp>
      <p:sp>
        <p:nvSpPr>
          <p:cNvPr id="3" name="Content Placeholder 2"/>
          <p:cNvSpPr>
            <a:spLocks noGrp="1"/>
          </p:cNvSpPr>
          <p:nvPr>
            <p:ph idx="1"/>
          </p:nvPr>
        </p:nvSpPr>
        <p:spPr>
          <a:xfrm>
            <a:off x="377190" y="1718310"/>
            <a:ext cx="8583930" cy="4305300"/>
          </a:xfrm>
        </p:spPr>
        <p:txBody>
          <a:bodyPr/>
          <a:lstStyle/>
          <a:p>
            <a:pPr marL="0" indent="0">
              <a:buNone/>
            </a:pPr>
            <a:r>
              <a:rPr lang="en-US" sz="2200" b="1" dirty="0" smtClean="0"/>
              <a:t>Consider journals you are familiar with (or identify a new one) </a:t>
            </a:r>
          </a:p>
          <a:p>
            <a:r>
              <a:rPr lang="en-US" sz="2200" dirty="0" smtClean="0"/>
              <a:t>What disciplinary journal(s) publish community engaged scholarship</a:t>
            </a:r>
            <a:r>
              <a:rPr lang="en-US" sz="2200" dirty="0"/>
              <a:t>?</a:t>
            </a:r>
            <a:endParaRPr lang="en-US" sz="2200" dirty="0" smtClean="0"/>
          </a:p>
          <a:p>
            <a:endParaRPr lang="en-US" sz="1200" dirty="0" smtClean="0"/>
          </a:p>
          <a:p>
            <a:r>
              <a:rPr lang="en-US" sz="2200" dirty="0" smtClean="0"/>
              <a:t>What kind(s) of articles do they publish?</a:t>
            </a:r>
          </a:p>
          <a:p>
            <a:pPr lvl="1"/>
            <a:r>
              <a:rPr lang="en-US" dirty="0"/>
              <a:t>Conceptual frameworks, paradigms, program theory, </a:t>
            </a:r>
            <a:r>
              <a:rPr lang="en-US" dirty="0" smtClean="0"/>
              <a:t>models</a:t>
            </a:r>
            <a:endParaRPr lang="en-US" dirty="0"/>
          </a:p>
          <a:p>
            <a:pPr lvl="1"/>
            <a:r>
              <a:rPr lang="en-US" dirty="0"/>
              <a:t>Methods, processes, partnerships, </a:t>
            </a:r>
            <a:r>
              <a:rPr lang="en-US" dirty="0" smtClean="0"/>
              <a:t>engagement</a:t>
            </a:r>
          </a:p>
          <a:p>
            <a:pPr lvl="1"/>
            <a:r>
              <a:rPr lang="en-US" dirty="0" smtClean="0"/>
              <a:t>Program </a:t>
            </a:r>
            <a:r>
              <a:rPr lang="en-US" dirty="0"/>
              <a:t>descriptions, case </a:t>
            </a:r>
            <a:r>
              <a:rPr lang="en-US" dirty="0" smtClean="0"/>
              <a:t>studies</a:t>
            </a:r>
            <a:endParaRPr lang="en-US" dirty="0"/>
          </a:p>
          <a:p>
            <a:pPr lvl="1"/>
            <a:r>
              <a:rPr lang="en-US" dirty="0"/>
              <a:t>Results or </a:t>
            </a:r>
            <a:r>
              <a:rPr lang="en-US" dirty="0" smtClean="0"/>
              <a:t>impacts</a:t>
            </a:r>
            <a:endParaRPr lang="en-US" dirty="0"/>
          </a:p>
          <a:p>
            <a:pPr lvl="1"/>
            <a:r>
              <a:rPr lang="en-US" dirty="0"/>
              <a:t>Critical reflections, lessons </a:t>
            </a:r>
            <a:r>
              <a:rPr lang="en-US" dirty="0" smtClean="0"/>
              <a:t>learned</a:t>
            </a:r>
          </a:p>
          <a:p>
            <a:pPr lvl="1"/>
            <a:r>
              <a:rPr lang="en-US" dirty="0" smtClean="0"/>
              <a:t>What else?</a:t>
            </a:r>
          </a:p>
          <a:p>
            <a:pPr lvl="1"/>
            <a:endParaRPr lang="en-US" sz="1200" dirty="0" smtClean="0"/>
          </a:p>
          <a:p>
            <a:pPr marL="0" indent="0">
              <a:buNone/>
            </a:pPr>
            <a:r>
              <a:rPr lang="en-US" sz="2200" b="1" dirty="0" smtClean="0"/>
              <a:t>Be ready to report out.</a:t>
            </a:r>
            <a:endParaRPr lang="en-US" sz="2200" b="1" dirty="0"/>
          </a:p>
          <a:p>
            <a:endParaRPr lang="en-US" sz="2200" dirty="0"/>
          </a:p>
        </p:txBody>
      </p:sp>
    </p:spTree>
    <p:extLst>
      <p:ext uri="{BB962C8B-B14F-4D97-AF65-F5344CB8AC3E}">
        <p14:creationId xmlns:p14="http://schemas.microsoft.com/office/powerpoint/2010/main" val="1784917084"/>
      </p:ext>
    </p:extLst>
  </p:cSld>
  <p:clrMapOvr>
    <a:masterClrMapping/>
  </p:clrMapOvr>
  <p:transition spd="med">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Prioritize After You’ve Unfurled</a:t>
            </a:r>
            <a:endParaRPr lang="en-US" dirty="0"/>
          </a:p>
        </p:txBody>
      </p:sp>
      <p:sp>
        <p:nvSpPr>
          <p:cNvPr id="5" name="Content Placeholder 4"/>
          <p:cNvSpPr>
            <a:spLocks noGrp="1"/>
          </p:cNvSpPr>
          <p:nvPr>
            <p:ph idx="1"/>
          </p:nvPr>
        </p:nvSpPr>
        <p:spPr>
          <a:xfrm>
            <a:off x="304800" y="1447800"/>
            <a:ext cx="8458200" cy="5257800"/>
          </a:xfrm>
        </p:spPr>
        <p:txBody>
          <a:bodyPr/>
          <a:lstStyle/>
          <a:p>
            <a:pPr marL="457200" indent="-457200"/>
            <a:r>
              <a:rPr lang="en-US" sz="2400" b="1" dirty="0" smtClean="0"/>
              <a:t>What is “low </a:t>
            </a:r>
            <a:r>
              <a:rPr lang="en-US" sz="2400" b="1" dirty="0"/>
              <a:t>h</a:t>
            </a:r>
            <a:r>
              <a:rPr lang="en-US" sz="2400" b="1" dirty="0" smtClean="0"/>
              <a:t>anging fruit”?</a:t>
            </a:r>
          </a:p>
          <a:p>
            <a:pPr marL="457200" indent="-457200"/>
            <a:endParaRPr lang="en-US" sz="1000" b="1" dirty="0" smtClean="0"/>
          </a:p>
          <a:p>
            <a:pPr marL="457200" indent="-457200"/>
            <a:r>
              <a:rPr lang="en-US" sz="2400" b="1" dirty="0" smtClean="0"/>
              <a:t>What are you most passionate about?</a:t>
            </a:r>
          </a:p>
          <a:p>
            <a:pPr marL="457200" indent="-457200"/>
            <a:endParaRPr lang="en-US" sz="1000" b="1" dirty="0"/>
          </a:p>
          <a:p>
            <a:pPr marL="457200" indent="-457200"/>
            <a:r>
              <a:rPr lang="en-US" sz="2400" b="1" dirty="0" smtClean="0"/>
              <a:t>What is a breakthrough idea/significant contribution?</a:t>
            </a:r>
          </a:p>
          <a:p>
            <a:pPr marL="457200" indent="-457200"/>
            <a:endParaRPr lang="en-US" sz="1000" b="1" dirty="0"/>
          </a:p>
          <a:p>
            <a:pPr marL="457200" indent="-457200"/>
            <a:r>
              <a:rPr lang="en-US" sz="2400" b="1" dirty="0"/>
              <a:t>What “counts” for </a:t>
            </a:r>
            <a:r>
              <a:rPr lang="en-US" sz="2400" b="1" dirty="0" smtClean="0"/>
              <a:t>you?</a:t>
            </a:r>
          </a:p>
          <a:p>
            <a:pPr marL="857250" lvl="1" indent="-457200"/>
            <a:r>
              <a:rPr lang="en-US" sz="2000" dirty="0" smtClean="0"/>
              <a:t>Peer reviewed journal articles.</a:t>
            </a:r>
          </a:p>
          <a:p>
            <a:pPr marL="857250" lvl="1" indent="-457200"/>
            <a:r>
              <a:rPr lang="en-US" sz="2000" dirty="0" smtClean="0"/>
              <a:t>Chapters in edited volumes.</a:t>
            </a:r>
          </a:p>
          <a:p>
            <a:pPr marL="857250" lvl="1" indent="-457200"/>
            <a:r>
              <a:rPr lang="en-US" sz="2000" dirty="0" smtClean="0"/>
              <a:t>Books.</a:t>
            </a:r>
          </a:p>
          <a:p>
            <a:pPr marL="457200" indent="-457200"/>
            <a:endParaRPr lang="en-US" sz="1000" b="1" dirty="0"/>
          </a:p>
          <a:p>
            <a:pPr marL="457200" indent="-457200"/>
            <a:r>
              <a:rPr lang="en-US" sz="2400" b="1" dirty="0"/>
              <a:t>Where </a:t>
            </a:r>
            <a:r>
              <a:rPr lang="en-US" sz="2400" b="1" dirty="0" smtClean="0"/>
              <a:t>will it count the most?</a:t>
            </a:r>
          </a:p>
          <a:p>
            <a:pPr marL="857250" lvl="1" indent="-457200"/>
            <a:r>
              <a:rPr lang="en-US" sz="2000" dirty="0" smtClean="0"/>
              <a:t>Advice from senior mentors.</a:t>
            </a:r>
          </a:p>
          <a:p>
            <a:pPr marL="857250" lvl="1" indent="-457200"/>
            <a:r>
              <a:rPr lang="en-US" sz="2000" dirty="0" smtClean="0"/>
              <a:t>Advice from recently tenured colleagues.</a:t>
            </a:r>
            <a:endParaRPr lang="en-US" sz="2200" b="1" dirty="0"/>
          </a:p>
        </p:txBody>
      </p:sp>
      <p:pic>
        <p:nvPicPr>
          <p:cNvPr id="1026" name="Picture 2" descr="https://encrypted-tbn2.gstatic.com/images?q=tbn:ANd9GcQuQqyZIV3yubIy3QK5DyewM5awI25SRJUsAVS6iEjQ8oRda6EKiDuRxq9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465943"/>
            <a:ext cx="1228725"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RziJywcKwZSZKI8dZ215wzAErYGmP1WulapohdKRrUH05MHb54F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0015" y="3124200"/>
            <a:ext cx="1754293" cy="1762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lOk6C2ppC03yIg9GwU8v4kkgqzwFpbMjr4OuJWK9ybVAJuvgwXnzYvE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1704" y="5334000"/>
            <a:ext cx="1943100" cy="109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585996"/>
      </p:ext>
    </p:extLst>
  </p:cSld>
  <p:clrMapOvr>
    <a:masterClrMapping/>
  </p:clrMapOvr>
  <p:transition spd="med">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85800" y="685800"/>
            <a:ext cx="7772400" cy="762000"/>
          </a:xfrm>
        </p:spPr>
        <p:txBody>
          <a:bodyPr/>
          <a:lstStyle/>
          <a:p>
            <a:pPr algn="ctr"/>
            <a:r>
              <a:rPr lang="en-US" dirty="0" smtClean="0"/>
              <a:t>FINDING YOUR “JOURNAL FIT”</a:t>
            </a:r>
            <a:endParaRPr lang="en-US" dirty="0"/>
          </a:p>
        </p:txBody>
      </p:sp>
      <p:pic>
        <p:nvPicPr>
          <p:cNvPr id="8194" name="Picture 2" descr="Old hat new hat 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 y="1781988"/>
            <a:ext cx="3124200" cy="426453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122" name="Picture 2" descr="https://i.ytimg.com/vi/nx-2qyxK-rk/h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775" y="2079942"/>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367456"/>
      </p:ext>
    </p:extLst>
  </p:cSld>
  <p:clrMapOvr>
    <a:masterClrMapping/>
  </p:clrMapOvr>
  <p:transition spd="med">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895662"/>
            <a:ext cx="8229600" cy="609600"/>
          </a:xfrm>
        </p:spPr>
        <p:txBody>
          <a:bodyPr/>
          <a:lstStyle/>
          <a:p>
            <a:r>
              <a:rPr lang="en-US" dirty="0" smtClean="0"/>
              <a:t>Selecting an Interdisciplinary CES Journal for Your Article</a:t>
            </a:r>
            <a:endParaRPr lang="en-US" dirty="0"/>
          </a:p>
        </p:txBody>
      </p:sp>
      <p:sp>
        <p:nvSpPr>
          <p:cNvPr id="8" name="Content Placeholder 7"/>
          <p:cNvSpPr>
            <a:spLocks noGrp="1"/>
          </p:cNvSpPr>
          <p:nvPr>
            <p:ph idx="1"/>
          </p:nvPr>
        </p:nvSpPr>
        <p:spPr>
          <a:xfrm>
            <a:off x="562131" y="1885012"/>
            <a:ext cx="3470223" cy="2209800"/>
          </a:xfrm>
        </p:spPr>
        <p:txBody>
          <a:bodyPr/>
          <a:lstStyle/>
          <a:p>
            <a:pPr marL="0" indent="0">
              <a:buNone/>
            </a:pPr>
            <a:r>
              <a:rPr lang="en-US" b="1" dirty="0" smtClean="0"/>
              <a:t>Resources in Your Packet</a:t>
            </a:r>
          </a:p>
          <a:p>
            <a:r>
              <a:rPr lang="en-US" dirty="0" smtClean="0"/>
              <a:t>Annotated List of Interdisciplinary CES Journals</a:t>
            </a:r>
          </a:p>
          <a:p>
            <a:r>
              <a:rPr lang="en-US" dirty="0" smtClean="0"/>
              <a:t>Interdisciplinary CES Journal Comparison Table (big handout)</a:t>
            </a:r>
          </a:p>
          <a:p>
            <a:r>
              <a:rPr lang="en-US" dirty="0" smtClean="0"/>
              <a:t>Exploring Journals Handout (purple)</a:t>
            </a:r>
          </a:p>
          <a:p>
            <a:r>
              <a:rPr lang="en-US" dirty="0" smtClean="0"/>
              <a:t>Unfurling worksheet (white, with purple table)</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3202156795"/>
              </p:ext>
            </p:extLst>
          </p:nvPr>
        </p:nvGraphicFramePr>
        <p:xfrm>
          <a:off x="4287187" y="2211050"/>
          <a:ext cx="4246406" cy="3189612"/>
        </p:xfrm>
        <a:graphic>
          <a:graphicData uri="http://schemas.openxmlformats.org/presentationml/2006/ole">
            <mc:AlternateContent xmlns:mc="http://schemas.openxmlformats.org/markup-compatibility/2006">
              <mc:Choice xmlns:v="urn:schemas-microsoft-com:vml" Requires="v">
                <p:oleObj spid="_x0000_s3081" name="Slide" r:id="rId4" imgW="4561369" imgH="3421347" progId="PowerPoint.Slide.12">
                  <p:embed/>
                </p:oleObj>
              </mc:Choice>
              <mc:Fallback>
                <p:oleObj name="Slide" r:id="rId4" imgW="4561369" imgH="3421347" progId="PowerPoint.Slide.1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7187" y="2211050"/>
                        <a:ext cx="4246406" cy="318961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82614811"/>
      </p:ext>
    </p:extLst>
  </p:cSld>
  <p:clrMapOvr>
    <a:masterClrMapping/>
  </p:clrMapOvr>
  <p:transition spd="med">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230" y="535898"/>
            <a:ext cx="8229600" cy="609600"/>
          </a:xfrm>
        </p:spPr>
        <p:txBody>
          <a:bodyPr/>
          <a:lstStyle/>
          <a:p>
            <a:r>
              <a:rPr lang="en-US" dirty="0" smtClean="0"/>
              <a:t>Key Considerations At the Start</a:t>
            </a:r>
            <a:endParaRPr lang="en-US" dirty="0"/>
          </a:p>
        </p:txBody>
      </p:sp>
      <p:sp>
        <p:nvSpPr>
          <p:cNvPr id="3" name="Content Placeholder 2"/>
          <p:cNvSpPr>
            <a:spLocks noGrp="1"/>
          </p:cNvSpPr>
          <p:nvPr>
            <p:ph idx="1"/>
          </p:nvPr>
        </p:nvSpPr>
        <p:spPr>
          <a:xfrm>
            <a:off x="142405" y="1324568"/>
            <a:ext cx="6333345" cy="5029200"/>
          </a:xfrm>
        </p:spPr>
        <p:txBody>
          <a:bodyPr/>
          <a:lstStyle/>
          <a:p>
            <a:pPr marL="457200" lvl="0" indent="-457200">
              <a:buFont typeface="+mj-lt"/>
              <a:buAutoNum type="arabicPeriod"/>
            </a:pPr>
            <a:r>
              <a:rPr lang="en-US" sz="2400" dirty="0"/>
              <a:t>Who is the </a:t>
            </a:r>
            <a:r>
              <a:rPr lang="en-US" sz="2400" b="1" dirty="0"/>
              <a:t>audience</a:t>
            </a:r>
            <a:r>
              <a:rPr lang="en-US" sz="2400" dirty="0"/>
              <a:t> for the article? </a:t>
            </a:r>
          </a:p>
          <a:p>
            <a:pPr lvl="1"/>
            <a:r>
              <a:rPr lang="en-US" sz="2400" dirty="0"/>
              <a:t>Fellow Academics or </a:t>
            </a:r>
            <a:r>
              <a:rPr lang="en-US" sz="2400" dirty="0" smtClean="0"/>
              <a:t>Researchers</a:t>
            </a:r>
            <a:endParaRPr lang="en-US" sz="2400" dirty="0"/>
          </a:p>
          <a:p>
            <a:pPr lvl="1"/>
            <a:r>
              <a:rPr lang="en-US" sz="2400" dirty="0" smtClean="0"/>
              <a:t>Higher Education administrators</a:t>
            </a:r>
          </a:p>
          <a:p>
            <a:pPr lvl="2"/>
            <a:r>
              <a:rPr lang="en-US" sz="2200" dirty="0" smtClean="0"/>
              <a:t>Senior leaders—institutional change</a:t>
            </a:r>
          </a:p>
          <a:p>
            <a:pPr lvl="2"/>
            <a:r>
              <a:rPr lang="en-US" sz="2200" dirty="0" smtClean="0"/>
              <a:t>SLCE professionals</a:t>
            </a:r>
            <a:endParaRPr lang="en-US" sz="2200" dirty="0"/>
          </a:p>
          <a:p>
            <a:pPr lvl="1"/>
            <a:r>
              <a:rPr lang="en-US" sz="2400" dirty="0" smtClean="0"/>
              <a:t>Policy-makers, legislators</a:t>
            </a:r>
            <a:endParaRPr lang="en-US" sz="2400" dirty="0"/>
          </a:p>
          <a:p>
            <a:pPr lvl="1"/>
            <a:r>
              <a:rPr lang="en-US" sz="2400" dirty="0"/>
              <a:t>Community-based </a:t>
            </a:r>
            <a:r>
              <a:rPr lang="en-US" sz="2400" dirty="0" smtClean="0"/>
              <a:t>practitioners, professionals in the field</a:t>
            </a:r>
            <a:endParaRPr lang="en-US" sz="2400" dirty="0"/>
          </a:p>
          <a:p>
            <a:pPr lvl="1"/>
            <a:r>
              <a:rPr lang="en-US" sz="2400" dirty="0"/>
              <a:t>Community </a:t>
            </a:r>
            <a:r>
              <a:rPr lang="en-US" sz="2400" dirty="0" smtClean="0"/>
              <a:t>leaders</a:t>
            </a:r>
            <a:endParaRPr lang="en-US" sz="2400" dirty="0"/>
          </a:p>
          <a:p>
            <a:pPr lvl="1"/>
            <a:r>
              <a:rPr lang="en-US" sz="2400" dirty="0"/>
              <a:t>Community members, members of the general </a:t>
            </a:r>
            <a:r>
              <a:rPr lang="en-US" sz="2400" dirty="0" smtClean="0"/>
              <a:t>public</a:t>
            </a:r>
          </a:p>
          <a:p>
            <a:pPr marL="457200" lvl="1" indent="0">
              <a:buNone/>
            </a:pPr>
            <a:r>
              <a:rPr lang="en-US" sz="2400" dirty="0" smtClean="0"/>
              <a:t>NOTE: publish in non-peer reviewed venues too</a:t>
            </a:r>
            <a:endParaRPr lang="en-US" sz="2400" dirty="0"/>
          </a:p>
          <a:p>
            <a:pPr marL="457200" lvl="0" indent="-457200">
              <a:buFont typeface="+mj-lt"/>
              <a:buAutoNum type="arabicPeriod"/>
            </a:pPr>
            <a:endParaRPr lang="en-US" sz="2400" dirty="0"/>
          </a:p>
          <a:p>
            <a:pPr marL="514350" lvl="0" indent="-457200">
              <a:buFont typeface="+mj-lt"/>
              <a:buAutoNum type="arabicPeriod"/>
            </a:pPr>
            <a:endParaRPr lang="en-US" sz="2400" dirty="0" smtClean="0"/>
          </a:p>
        </p:txBody>
      </p:sp>
      <p:pic>
        <p:nvPicPr>
          <p:cNvPr id="2052" name="Picture 4" descr="http://iammrfancy.com/wp-content/uploads/2015/03/purpose.jpg"/>
          <p:cNvPicPr>
            <a:picLocks noChangeAspect="1" noChangeArrowheads="1"/>
          </p:cNvPicPr>
          <p:nvPr/>
        </p:nvPicPr>
        <p:blipFill rotWithShape="1">
          <a:blip r:embed="rId3">
            <a:extLst>
              <a:ext uri="{28A0092B-C50C-407E-A947-70E740481C1C}">
                <a14:useLocalDpi xmlns:a14="http://schemas.microsoft.com/office/drawing/2010/main" val="0"/>
              </a:ext>
            </a:extLst>
          </a:blip>
          <a:srcRect l="11623" r="9671"/>
          <a:stretch/>
        </p:blipFill>
        <p:spPr bwMode="auto">
          <a:xfrm>
            <a:off x="6235245" y="2397965"/>
            <a:ext cx="2998695"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983839"/>
      </p:ext>
    </p:extLst>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Armature, Details, &amp; Editing</a:t>
            </a:r>
            <a:endParaRPr lang="en-US" dirty="0"/>
          </a:p>
        </p:txBody>
      </p:sp>
      <p:sp>
        <p:nvSpPr>
          <p:cNvPr id="6" name="Content Placeholder 5"/>
          <p:cNvSpPr>
            <a:spLocks noGrp="1"/>
          </p:cNvSpPr>
          <p:nvPr>
            <p:ph sz="half" idx="2"/>
          </p:nvPr>
        </p:nvSpPr>
        <p:spPr/>
        <p:txBody>
          <a:bodyPr/>
          <a:lstStyle/>
          <a:p>
            <a:pPr marL="0" indent="0">
              <a:buNone/>
            </a:pPr>
            <a:r>
              <a:rPr lang="en-US" sz="2400" dirty="0"/>
              <a:t>For me: </a:t>
            </a:r>
          </a:p>
          <a:p>
            <a:r>
              <a:rPr lang="en-US" sz="2400" dirty="0"/>
              <a:t>Initially, big blocks to establish the structure, </a:t>
            </a:r>
            <a:r>
              <a:rPr lang="en-US" sz="2400" dirty="0" smtClean="0"/>
              <a:t>bones, armature</a:t>
            </a:r>
            <a:endParaRPr lang="en-US" sz="2400" dirty="0"/>
          </a:p>
          <a:p>
            <a:r>
              <a:rPr lang="en-US" sz="2400" dirty="0"/>
              <a:t>Then, new writing every day, early, before the day gets to be too hectic (before email) </a:t>
            </a:r>
          </a:p>
          <a:p>
            <a:r>
              <a:rPr lang="en-US" sz="2400" dirty="0"/>
              <a:t>With clean ups and editing later in the day</a:t>
            </a:r>
          </a:p>
        </p:txBody>
      </p:sp>
      <p:pic>
        <p:nvPicPr>
          <p:cNvPr id="2050" name="Picture 2" descr="http://66.media.tumblr.com/e13d40674db3b0dbf6a2500cbb0c46ff/tumblr_mmwnz2mt0l1s5f7tpo1_400.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03571" y="2184817"/>
            <a:ext cx="4347147" cy="3151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865860"/>
      </p:ext>
    </p:extLst>
  </p:cSld>
  <p:clrMapOvr>
    <a:masterClrMapping/>
  </p:clrMapOvr>
  <p:transition spd="med">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Key Considerations</a:t>
            </a:r>
            <a:endParaRPr lang="en-US" dirty="0"/>
          </a:p>
        </p:txBody>
      </p:sp>
      <p:sp>
        <p:nvSpPr>
          <p:cNvPr id="3" name="Content Placeholder 2"/>
          <p:cNvSpPr>
            <a:spLocks noGrp="1"/>
          </p:cNvSpPr>
          <p:nvPr>
            <p:ph idx="1"/>
          </p:nvPr>
        </p:nvSpPr>
        <p:spPr>
          <a:xfrm>
            <a:off x="457200" y="1600200"/>
            <a:ext cx="8229600" cy="4743450"/>
          </a:xfrm>
        </p:spPr>
        <p:txBody>
          <a:bodyPr/>
          <a:lstStyle/>
          <a:p>
            <a:pPr marL="457200" lvl="0" indent="-457200">
              <a:buFont typeface="+mj-lt"/>
              <a:buAutoNum type="arabicPeriod" startAt="2"/>
            </a:pPr>
            <a:r>
              <a:rPr lang="en-US" sz="2400" dirty="0" smtClean="0"/>
              <a:t>What </a:t>
            </a:r>
            <a:r>
              <a:rPr lang="en-US" sz="2400" dirty="0"/>
              <a:t>is the </a:t>
            </a:r>
            <a:r>
              <a:rPr lang="en-US" sz="2400" b="1" dirty="0"/>
              <a:t>purpose</a:t>
            </a:r>
            <a:r>
              <a:rPr lang="en-US" sz="2400" dirty="0"/>
              <a:t> of the article?</a:t>
            </a:r>
          </a:p>
          <a:p>
            <a:pPr lvl="1"/>
            <a:r>
              <a:rPr lang="en-US" sz="2400" dirty="0"/>
              <a:t>Conceptual </a:t>
            </a:r>
            <a:r>
              <a:rPr lang="en-US" sz="2400" dirty="0" smtClean="0"/>
              <a:t>frameworks, </a:t>
            </a:r>
            <a:r>
              <a:rPr lang="en-US" sz="2400" dirty="0"/>
              <a:t>program theory, </a:t>
            </a:r>
            <a:r>
              <a:rPr lang="en-US" sz="2400" dirty="0" smtClean="0"/>
              <a:t>models</a:t>
            </a:r>
            <a:endParaRPr lang="en-US" sz="2400" dirty="0"/>
          </a:p>
          <a:p>
            <a:pPr lvl="1"/>
            <a:r>
              <a:rPr lang="en-US" sz="2400" dirty="0"/>
              <a:t>Methods, processes, partnerships, </a:t>
            </a:r>
            <a:r>
              <a:rPr lang="en-US" sz="2400" dirty="0" smtClean="0"/>
              <a:t>engagement</a:t>
            </a:r>
            <a:endParaRPr lang="en-US" sz="2400" dirty="0"/>
          </a:p>
          <a:p>
            <a:pPr lvl="1"/>
            <a:r>
              <a:rPr lang="en-US" sz="2400" dirty="0"/>
              <a:t>Program descriptions, case </a:t>
            </a:r>
            <a:r>
              <a:rPr lang="en-US" sz="2400" dirty="0" smtClean="0"/>
              <a:t>studies</a:t>
            </a:r>
            <a:endParaRPr lang="en-US" sz="2400" dirty="0"/>
          </a:p>
          <a:p>
            <a:pPr lvl="1"/>
            <a:r>
              <a:rPr lang="en-US" sz="2400" dirty="0"/>
              <a:t>Findings, results or impacts on various </a:t>
            </a:r>
            <a:r>
              <a:rPr lang="en-US" sz="2400" dirty="0" smtClean="0"/>
              <a:t>groups</a:t>
            </a:r>
            <a:endParaRPr lang="en-US" sz="2400" dirty="0"/>
          </a:p>
          <a:p>
            <a:pPr lvl="1"/>
            <a:r>
              <a:rPr lang="en-US" sz="2400" dirty="0"/>
              <a:t>Critical reflections, lessons </a:t>
            </a:r>
            <a:r>
              <a:rPr lang="en-US" sz="2400" dirty="0" smtClean="0"/>
              <a:t>learned</a:t>
            </a:r>
          </a:p>
          <a:p>
            <a:pPr lvl="1"/>
            <a:r>
              <a:rPr lang="en-US" sz="2400" dirty="0" smtClean="0"/>
              <a:t>What else? </a:t>
            </a:r>
          </a:p>
          <a:p>
            <a:pPr lvl="1"/>
            <a:endParaRPr lang="en-US" sz="2400" dirty="0"/>
          </a:p>
          <a:p>
            <a:pPr marL="514350" lvl="0" indent="-457200">
              <a:buFont typeface="+mj-lt"/>
              <a:buAutoNum type="arabicPeriod" startAt="2"/>
            </a:pPr>
            <a:r>
              <a:rPr lang="en-US" sz="2400" dirty="0" smtClean="0"/>
              <a:t>What </a:t>
            </a:r>
            <a:r>
              <a:rPr lang="en-US" sz="2400" b="1" dirty="0"/>
              <a:t>journal</a:t>
            </a:r>
            <a:r>
              <a:rPr lang="en-US" sz="2400" dirty="0"/>
              <a:t> is most appropriate to achieve the purpose for the audience</a:t>
            </a:r>
            <a:r>
              <a:rPr lang="en-US" sz="2400" dirty="0" smtClean="0"/>
              <a:t>? Disciplinary or Interdisciplinary?</a:t>
            </a:r>
            <a:endParaRPr lang="en-US" sz="2400" dirty="0"/>
          </a:p>
          <a:p>
            <a:pPr marL="57150" indent="0">
              <a:buNone/>
            </a:pPr>
            <a:endParaRPr lang="en-US" sz="2400" dirty="0"/>
          </a:p>
          <a:p>
            <a:pPr lvl="1"/>
            <a:endParaRPr lang="en-US" sz="2400" dirty="0"/>
          </a:p>
        </p:txBody>
      </p:sp>
    </p:spTree>
    <p:extLst>
      <p:ext uri="{BB962C8B-B14F-4D97-AF65-F5344CB8AC3E}">
        <p14:creationId xmlns:p14="http://schemas.microsoft.com/office/powerpoint/2010/main" val="699248596"/>
      </p:ext>
    </p:extLst>
  </p:cSld>
  <p:clrMapOvr>
    <a:masterClrMapping/>
  </p:clrMapOvr>
  <p:transition spd="med">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Read &amp; Explore</a:t>
            </a:r>
            <a:endParaRPr lang="en-US" dirty="0"/>
          </a:p>
        </p:txBody>
      </p:sp>
      <p:sp>
        <p:nvSpPr>
          <p:cNvPr id="5" name="Content Placeholder 4"/>
          <p:cNvSpPr>
            <a:spLocks noGrp="1"/>
          </p:cNvSpPr>
          <p:nvPr>
            <p:ph idx="1"/>
          </p:nvPr>
        </p:nvSpPr>
        <p:spPr>
          <a:xfrm>
            <a:off x="495300" y="1371600"/>
            <a:ext cx="8229600" cy="5120640"/>
          </a:xfrm>
        </p:spPr>
        <p:txBody>
          <a:bodyPr/>
          <a:lstStyle/>
          <a:p>
            <a:pPr marL="0" indent="0">
              <a:buNone/>
            </a:pPr>
            <a:r>
              <a:rPr lang="en-US" b="1" dirty="0"/>
              <a:t>Familiar</a:t>
            </a:r>
            <a:r>
              <a:rPr lang="en-US" sz="2200" b="1" dirty="0"/>
              <a:t>ize yourself with </a:t>
            </a:r>
            <a:r>
              <a:rPr lang="en-US" sz="2200" b="1" dirty="0" smtClean="0"/>
              <a:t>many journals.</a:t>
            </a:r>
          </a:p>
          <a:p>
            <a:pPr marL="857250" lvl="1" indent="-457200"/>
            <a:r>
              <a:rPr lang="en-US" dirty="0" smtClean="0"/>
              <a:t>Different kinds of articles within each journal.</a:t>
            </a:r>
          </a:p>
          <a:p>
            <a:pPr marL="857250" lvl="1" indent="-457200"/>
            <a:r>
              <a:rPr lang="en-US" dirty="0"/>
              <a:t>Skim for inspiration on topics, methods, </a:t>
            </a:r>
            <a:r>
              <a:rPr lang="en-US" dirty="0" smtClean="0"/>
              <a:t>data presentation.</a:t>
            </a:r>
          </a:p>
          <a:p>
            <a:pPr marL="400050" lvl="1" indent="0">
              <a:buNone/>
            </a:pPr>
            <a:r>
              <a:rPr lang="en-US" sz="2000" dirty="0" smtClean="0"/>
              <a:t> </a:t>
            </a:r>
          </a:p>
          <a:p>
            <a:pPr marL="0" indent="0">
              <a:buNone/>
            </a:pPr>
            <a:r>
              <a:rPr lang="en-US" sz="2200" b="1" dirty="0" smtClean="0"/>
              <a:t>Figure out which journals publish which kinds of articles and what options will work for you.</a:t>
            </a:r>
          </a:p>
          <a:p>
            <a:pPr lvl="1"/>
            <a:r>
              <a:rPr lang="en-US" dirty="0" smtClean="0"/>
              <a:t>Disciplinary journals.</a:t>
            </a:r>
          </a:p>
          <a:p>
            <a:pPr lvl="1"/>
            <a:r>
              <a:rPr lang="en-US" dirty="0" smtClean="0"/>
              <a:t>Scholarship of teaching and learning journals in your discipline.</a:t>
            </a:r>
          </a:p>
          <a:p>
            <a:pPr lvl="1"/>
            <a:r>
              <a:rPr lang="en-US" dirty="0" smtClean="0"/>
              <a:t>Interdisciplinary scholarship of teaching and learning journals.</a:t>
            </a:r>
          </a:p>
          <a:p>
            <a:pPr lvl="1"/>
            <a:r>
              <a:rPr lang="en-US" dirty="0" smtClean="0"/>
              <a:t>Research, evaluation, or methods journals.</a:t>
            </a:r>
          </a:p>
          <a:p>
            <a:pPr lvl="1"/>
            <a:r>
              <a:rPr lang="en-US" dirty="0" smtClean="0"/>
              <a:t>Scholarship of engagement journals in your discipline.</a:t>
            </a:r>
          </a:p>
          <a:p>
            <a:pPr lvl="1"/>
            <a:r>
              <a:rPr lang="en-US" dirty="0" smtClean="0"/>
              <a:t>Interdisciplinary community engagement journals.</a:t>
            </a:r>
            <a:endParaRPr lang="en-US" dirty="0"/>
          </a:p>
          <a:p>
            <a:pPr marL="0" indent="0">
              <a:buNone/>
            </a:pPr>
            <a:endParaRPr lang="en-US" dirty="0" smtClean="0"/>
          </a:p>
          <a:p>
            <a:pPr marL="0" indent="0">
              <a:buNone/>
            </a:pPr>
            <a:r>
              <a:rPr lang="en-US" sz="2200" b="1" dirty="0" smtClean="0"/>
              <a:t>Consider how community partner voices are represented in the journal articles.</a:t>
            </a:r>
          </a:p>
        </p:txBody>
      </p:sp>
    </p:spTree>
    <p:extLst>
      <p:ext uri="{BB962C8B-B14F-4D97-AF65-F5344CB8AC3E}">
        <p14:creationId xmlns:p14="http://schemas.microsoft.com/office/powerpoint/2010/main" val="1215635366"/>
      </p:ext>
    </p:extLst>
  </p:cSld>
  <p:clrMapOvr>
    <a:masterClrMapping/>
  </p:clrMapOvr>
  <p:transition spd="med">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Finding “Your Fit” Considerations</a:t>
            </a:r>
            <a:endParaRPr lang="en-US" dirty="0"/>
          </a:p>
        </p:txBody>
      </p:sp>
      <p:sp>
        <p:nvSpPr>
          <p:cNvPr id="3" name="Content Placeholder 2"/>
          <p:cNvSpPr>
            <a:spLocks noGrp="1"/>
          </p:cNvSpPr>
          <p:nvPr>
            <p:ph idx="1"/>
          </p:nvPr>
        </p:nvSpPr>
        <p:spPr>
          <a:xfrm>
            <a:off x="457200" y="1463040"/>
            <a:ext cx="8229600" cy="5074920"/>
          </a:xfrm>
        </p:spPr>
        <p:txBody>
          <a:bodyPr/>
          <a:lstStyle/>
          <a:p>
            <a:pPr marL="0" indent="0">
              <a:buNone/>
            </a:pPr>
            <a:r>
              <a:rPr lang="en-US" sz="2400" b="1" dirty="0"/>
              <a:t>Examine the style, </a:t>
            </a:r>
            <a:r>
              <a:rPr lang="en-US" sz="2400" b="1" dirty="0" smtClean="0"/>
              <a:t>tone</a:t>
            </a:r>
          </a:p>
          <a:p>
            <a:pPr lvl="1"/>
            <a:r>
              <a:rPr lang="en-US" sz="2200" dirty="0" smtClean="0"/>
              <a:t>I/we or the researchers/the community partners</a:t>
            </a:r>
            <a:endParaRPr lang="en-US" sz="2200" b="1" dirty="0"/>
          </a:p>
          <a:p>
            <a:pPr marL="457200" indent="-457200"/>
            <a:endParaRPr lang="en-US" sz="1000" dirty="0"/>
          </a:p>
          <a:p>
            <a:pPr marL="0" indent="0">
              <a:buNone/>
            </a:pPr>
            <a:r>
              <a:rPr lang="en-US" sz="2400" b="1" dirty="0" smtClean="0"/>
              <a:t>Consider other aspects of the publishing</a:t>
            </a:r>
          </a:p>
          <a:p>
            <a:pPr marL="857250" lvl="1" indent="-457200"/>
            <a:r>
              <a:rPr lang="en-US" sz="2200" dirty="0" smtClean="0"/>
              <a:t>Photos, embedded links, instruments.</a:t>
            </a:r>
          </a:p>
          <a:p>
            <a:pPr marL="857250" lvl="1" indent="-457200"/>
            <a:r>
              <a:rPr lang="en-US" sz="2200" dirty="0" smtClean="0"/>
              <a:t>Preferences for community partners or students as co-authors.</a:t>
            </a:r>
          </a:p>
          <a:p>
            <a:pPr marL="857250" lvl="1" indent="-457200"/>
            <a:r>
              <a:rPr lang="en-US" sz="2200" dirty="0" smtClean="0"/>
              <a:t>Qualitative, quantitative, mixed methods.</a:t>
            </a:r>
          </a:p>
          <a:p>
            <a:pPr marL="0" indent="0">
              <a:buNone/>
            </a:pPr>
            <a:endParaRPr lang="en-US" sz="2400" b="1" dirty="0" smtClean="0"/>
          </a:p>
          <a:p>
            <a:pPr marL="0" indent="0">
              <a:buNone/>
            </a:pPr>
            <a:r>
              <a:rPr lang="en-US" sz="2400" b="1" dirty="0" smtClean="0"/>
              <a:t>Examine </a:t>
            </a:r>
            <a:r>
              <a:rPr lang="en-US" sz="2400" b="1" dirty="0"/>
              <a:t>the article length, standard sections, and length of each section.</a:t>
            </a:r>
            <a:endParaRPr lang="en-US" sz="2400" dirty="0"/>
          </a:p>
          <a:p>
            <a:pPr lvl="1"/>
            <a:r>
              <a:rPr lang="en-US" sz="2200" dirty="0"/>
              <a:t>Introduction—1-2 paragraphs or 1-2 pages?</a:t>
            </a:r>
          </a:p>
          <a:p>
            <a:pPr marL="0" indent="0">
              <a:buNone/>
            </a:pPr>
            <a:endParaRPr lang="en-US" sz="2400" dirty="0"/>
          </a:p>
          <a:p>
            <a:pPr marL="857250" lvl="1" indent="-457200"/>
            <a:endParaRPr lang="en-US" sz="2200" dirty="0" smtClean="0"/>
          </a:p>
          <a:p>
            <a:pPr marL="457200" indent="-457200"/>
            <a:endParaRPr lang="en-US" sz="1000" b="1" dirty="0" smtClean="0"/>
          </a:p>
        </p:txBody>
      </p:sp>
    </p:spTree>
    <p:extLst>
      <p:ext uri="{BB962C8B-B14F-4D97-AF65-F5344CB8AC3E}">
        <p14:creationId xmlns:p14="http://schemas.microsoft.com/office/powerpoint/2010/main" val="1468245277"/>
      </p:ext>
    </p:extLst>
  </p:cSld>
  <p:clrMapOvr>
    <a:masterClrMapping/>
  </p:clrMapOvr>
  <p:transition spd="med">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Finding “Your Fit” Considerations</a:t>
            </a:r>
            <a:endParaRPr lang="en-US" dirty="0"/>
          </a:p>
        </p:txBody>
      </p:sp>
      <p:sp>
        <p:nvSpPr>
          <p:cNvPr id="3" name="Content Placeholder 2"/>
          <p:cNvSpPr>
            <a:spLocks noGrp="1"/>
          </p:cNvSpPr>
          <p:nvPr>
            <p:ph idx="1"/>
          </p:nvPr>
        </p:nvSpPr>
        <p:spPr>
          <a:xfrm>
            <a:off x="457200" y="1600200"/>
            <a:ext cx="8229600" cy="4606290"/>
          </a:xfrm>
        </p:spPr>
        <p:txBody>
          <a:bodyPr/>
          <a:lstStyle/>
          <a:p>
            <a:pPr marL="0" indent="0">
              <a:buNone/>
            </a:pPr>
            <a:r>
              <a:rPr lang="en-US" sz="2400" b="1" dirty="0" smtClean="0"/>
              <a:t>Read </a:t>
            </a:r>
            <a:r>
              <a:rPr lang="en-US" sz="2400" b="1" dirty="0"/>
              <a:t>the bibliography thoroughly.</a:t>
            </a:r>
            <a:endParaRPr lang="en-US" sz="2400" dirty="0"/>
          </a:p>
          <a:p>
            <a:pPr lvl="1"/>
            <a:r>
              <a:rPr lang="en-US" sz="2200" dirty="0"/>
              <a:t>How many citations?</a:t>
            </a:r>
          </a:p>
          <a:p>
            <a:pPr lvl="1"/>
            <a:r>
              <a:rPr lang="en-US" sz="2200" dirty="0"/>
              <a:t>How many citations focus on big authors in your field? </a:t>
            </a:r>
            <a:endParaRPr lang="en-US" sz="2200" dirty="0" smtClean="0"/>
          </a:p>
          <a:p>
            <a:pPr lvl="1"/>
            <a:r>
              <a:rPr lang="en-US" sz="2200" dirty="0" smtClean="0"/>
              <a:t>How </a:t>
            </a:r>
            <a:r>
              <a:rPr lang="en-US" sz="2200" dirty="0"/>
              <a:t>many on methods</a:t>
            </a:r>
            <a:r>
              <a:rPr lang="en-US" sz="2200" dirty="0" smtClean="0"/>
              <a:t>? </a:t>
            </a:r>
            <a:endParaRPr lang="en-US" sz="2200" dirty="0"/>
          </a:p>
          <a:p>
            <a:pPr marL="0" indent="0">
              <a:buNone/>
            </a:pPr>
            <a:endParaRPr lang="en-US" sz="2400" b="1" dirty="0" smtClean="0"/>
          </a:p>
          <a:p>
            <a:pPr marL="0" indent="0">
              <a:buNone/>
            </a:pPr>
            <a:r>
              <a:rPr lang="en-US" sz="2400" b="1" dirty="0" smtClean="0"/>
              <a:t>Include </a:t>
            </a:r>
            <a:r>
              <a:rPr lang="en-US" sz="2400" b="1" dirty="0"/>
              <a:t>3-5 citations from the journal you want to publish in (shows you are a regular reader).</a:t>
            </a:r>
          </a:p>
          <a:p>
            <a:pPr marL="457200" indent="-457200"/>
            <a:endParaRPr lang="en-US" sz="2400" dirty="0"/>
          </a:p>
          <a:p>
            <a:pPr marL="0" indent="0">
              <a:buNone/>
            </a:pPr>
            <a:r>
              <a:rPr lang="en-US" sz="2400" b="1" dirty="0"/>
              <a:t>Follow the Authors Guidelines/ Instructions.</a:t>
            </a:r>
          </a:p>
          <a:p>
            <a:pPr marL="857250" lvl="1" indent="-457200"/>
            <a:r>
              <a:rPr lang="en-US" sz="2400" dirty="0"/>
              <a:t>Revisit at end of your writing to adjust for drift.</a:t>
            </a:r>
          </a:p>
          <a:p>
            <a:pPr marL="0" indent="0">
              <a:buNone/>
            </a:pPr>
            <a:r>
              <a:rPr lang="en-US" sz="2400" b="1" dirty="0"/>
              <a:t> </a:t>
            </a:r>
            <a:endParaRPr lang="en-US" sz="2400" dirty="0"/>
          </a:p>
        </p:txBody>
      </p:sp>
    </p:spTree>
    <p:extLst>
      <p:ext uri="{BB962C8B-B14F-4D97-AF65-F5344CB8AC3E}">
        <p14:creationId xmlns:p14="http://schemas.microsoft.com/office/powerpoint/2010/main" val="1259187674"/>
      </p:ext>
    </p:extLst>
  </p:cSld>
  <p:clrMapOvr>
    <a:masterClrMapping/>
  </p:clrMapOvr>
  <p:transition spd="med">
    <p:wipe/>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68630"/>
            <a:ext cx="8229600" cy="609600"/>
          </a:xfrm>
        </p:spPr>
        <p:txBody>
          <a:bodyPr/>
          <a:lstStyle/>
          <a:p>
            <a:r>
              <a:rPr lang="en-US" dirty="0" smtClean="0"/>
              <a:t>Activity 2: Practice Unfurling a Project</a:t>
            </a:r>
            <a:endParaRPr lang="en-US" dirty="0"/>
          </a:p>
        </p:txBody>
      </p:sp>
      <p:sp>
        <p:nvSpPr>
          <p:cNvPr id="6" name="Content Placeholder 5"/>
          <p:cNvSpPr>
            <a:spLocks noGrp="1"/>
          </p:cNvSpPr>
          <p:nvPr>
            <p:ph idx="1"/>
          </p:nvPr>
        </p:nvSpPr>
        <p:spPr>
          <a:xfrm>
            <a:off x="457200" y="1078230"/>
            <a:ext cx="8229600" cy="5779770"/>
          </a:xfrm>
        </p:spPr>
        <p:txBody>
          <a:bodyPr/>
          <a:lstStyle/>
          <a:p>
            <a:pPr marL="400050">
              <a:buFont typeface="+mj-lt"/>
              <a:buAutoNum type="arabicPeriod"/>
            </a:pPr>
            <a:r>
              <a:rPr lang="en-US" dirty="0" smtClean="0"/>
              <a:t>Who is your </a:t>
            </a:r>
            <a:r>
              <a:rPr lang="en-US" b="1" dirty="0" smtClean="0"/>
              <a:t>audience?</a:t>
            </a:r>
            <a:r>
              <a:rPr lang="en-US" dirty="0" smtClean="0"/>
              <a:t> What </a:t>
            </a:r>
            <a:r>
              <a:rPr lang="en-US" b="1" dirty="0" smtClean="0"/>
              <a:t>kinds of journals </a:t>
            </a:r>
            <a:r>
              <a:rPr lang="en-US" dirty="0" smtClean="0"/>
              <a:t>might you publish your articles in?</a:t>
            </a:r>
          </a:p>
          <a:p>
            <a:pPr lvl="1"/>
            <a:r>
              <a:rPr lang="en-US" dirty="0"/>
              <a:t>Disciplinary J</a:t>
            </a:r>
            <a:r>
              <a:rPr lang="en-US" dirty="0" smtClean="0"/>
              <a:t>ournals</a:t>
            </a:r>
          </a:p>
          <a:p>
            <a:pPr lvl="2"/>
            <a:r>
              <a:rPr lang="en-US" dirty="0" smtClean="0"/>
              <a:t>Research</a:t>
            </a:r>
          </a:p>
          <a:p>
            <a:pPr lvl="2"/>
            <a:r>
              <a:rPr lang="en-US" dirty="0"/>
              <a:t>Scholarship of Teaching &amp; Learning (</a:t>
            </a:r>
            <a:r>
              <a:rPr lang="en-US" dirty="0" err="1"/>
              <a:t>SoTL</a:t>
            </a:r>
            <a:r>
              <a:rPr lang="en-US" dirty="0"/>
              <a:t>)</a:t>
            </a:r>
          </a:p>
          <a:p>
            <a:pPr lvl="2"/>
            <a:r>
              <a:rPr lang="en-US" dirty="0" smtClean="0"/>
              <a:t>Community Engaged Scholarship (CES)</a:t>
            </a:r>
            <a:endParaRPr lang="en-US" dirty="0"/>
          </a:p>
          <a:p>
            <a:pPr lvl="1"/>
            <a:r>
              <a:rPr lang="en-US" dirty="0" smtClean="0"/>
              <a:t>Interdisciplinary Journals</a:t>
            </a:r>
          </a:p>
          <a:p>
            <a:pPr lvl="2"/>
            <a:r>
              <a:rPr lang="en-US" dirty="0" smtClean="0"/>
              <a:t>Research</a:t>
            </a:r>
          </a:p>
          <a:p>
            <a:pPr lvl="2"/>
            <a:r>
              <a:rPr lang="en-US" dirty="0" smtClean="0"/>
              <a:t>Methods</a:t>
            </a:r>
          </a:p>
          <a:p>
            <a:pPr lvl="2"/>
            <a:r>
              <a:rPr lang="en-US" dirty="0" smtClean="0"/>
              <a:t>Scholarship of Teaching &amp; Learning (</a:t>
            </a:r>
            <a:r>
              <a:rPr lang="en-US" dirty="0" err="1" smtClean="0"/>
              <a:t>SoTL</a:t>
            </a:r>
            <a:r>
              <a:rPr lang="en-US" dirty="0" smtClean="0"/>
              <a:t>)</a:t>
            </a:r>
          </a:p>
          <a:p>
            <a:pPr lvl="2"/>
            <a:r>
              <a:rPr lang="en-US" dirty="0" smtClean="0"/>
              <a:t>Community Engaged Scholarship (CES)</a:t>
            </a:r>
          </a:p>
          <a:p>
            <a:pPr marL="457200" lvl="1" indent="0">
              <a:buNone/>
            </a:pPr>
            <a:r>
              <a:rPr lang="en-US" dirty="0" smtClean="0"/>
              <a:t> </a:t>
            </a:r>
            <a:endParaRPr lang="en-US" sz="1400" dirty="0" smtClean="0"/>
          </a:p>
          <a:p>
            <a:pPr marL="457200" indent="-457200">
              <a:buFont typeface="+mj-lt"/>
              <a:buAutoNum type="arabicPeriod"/>
            </a:pPr>
            <a:r>
              <a:rPr lang="en-US" dirty="0" smtClean="0"/>
              <a:t>What </a:t>
            </a:r>
            <a:r>
              <a:rPr lang="en-US" b="1" dirty="0" smtClean="0"/>
              <a:t>kinds of articles </a:t>
            </a:r>
            <a:r>
              <a:rPr lang="en-US" dirty="0" smtClean="0"/>
              <a:t>might you write?</a:t>
            </a:r>
          </a:p>
          <a:p>
            <a:pPr lvl="1">
              <a:spcBef>
                <a:spcPts val="0"/>
              </a:spcBef>
            </a:pPr>
            <a:r>
              <a:rPr lang="en-US" dirty="0" smtClean="0"/>
              <a:t>Conceptual </a:t>
            </a:r>
            <a:r>
              <a:rPr lang="en-US" dirty="0"/>
              <a:t>framework, </a:t>
            </a:r>
            <a:r>
              <a:rPr lang="en-US" dirty="0" smtClean="0"/>
              <a:t>program </a:t>
            </a:r>
            <a:r>
              <a:rPr lang="en-US" dirty="0"/>
              <a:t>theory, or models.</a:t>
            </a:r>
          </a:p>
          <a:p>
            <a:pPr lvl="1">
              <a:spcBef>
                <a:spcPts val="0"/>
              </a:spcBef>
            </a:pPr>
            <a:r>
              <a:rPr lang="en-US" dirty="0" smtClean="0"/>
              <a:t>Methods or processes for partnerships or engagement</a:t>
            </a:r>
            <a:endParaRPr lang="en-US" dirty="0"/>
          </a:p>
          <a:p>
            <a:pPr lvl="1">
              <a:spcBef>
                <a:spcPts val="0"/>
              </a:spcBef>
            </a:pPr>
            <a:r>
              <a:rPr lang="en-US" dirty="0"/>
              <a:t>Program descriptions, case </a:t>
            </a:r>
            <a:r>
              <a:rPr lang="en-US" dirty="0" smtClean="0"/>
              <a:t>studies</a:t>
            </a:r>
            <a:endParaRPr lang="en-US" dirty="0"/>
          </a:p>
          <a:p>
            <a:pPr lvl="1">
              <a:spcBef>
                <a:spcPts val="0"/>
              </a:spcBef>
            </a:pPr>
            <a:r>
              <a:rPr lang="en-US" dirty="0"/>
              <a:t>Findings, results or </a:t>
            </a:r>
            <a:r>
              <a:rPr lang="en-US" dirty="0" smtClean="0"/>
              <a:t>impacts</a:t>
            </a:r>
            <a:endParaRPr lang="en-US" dirty="0"/>
          </a:p>
          <a:p>
            <a:pPr lvl="1">
              <a:spcBef>
                <a:spcPts val="0"/>
              </a:spcBef>
            </a:pPr>
            <a:r>
              <a:rPr lang="en-US" dirty="0"/>
              <a:t>Critical </a:t>
            </a:r>
            <a:r>
              <a:rPr lang="en-US" dirty="0" smtClean="0"/>
              <a:t>reflections, </a:t>
            </a:r>
            <a:r>
              <a:rPr lang="en-US" dirty="0"/>
              <a:t>critiques, or lessons </a:t>
            </a:r>
            <a:r>
              <a:rPr lang="en-US" dirty="0" smtClean="0"/>
              <a:t>learned</a:t>
            </a:r>
            <a:endParaRPr lang="en-US" dirty="0"/>
          </a:p>
          <a:p>
            <a:pPr lvl="1"/>
            <a:endParaRPr lang="en-US" dirty="0"/>
          </a:p>
        </p:txBody>
      </p:sp>
    </p:spTree>
    <p:extLst>
      <p:ext uri="{BB962C8B-B14F-4D97-AF65-F5344CB8AC3E}">
        <p14:creationId xmlns:p14="http://schemas.microsoft.com/office/powerpoint/2010/main" val="2799891915"/>
      </p:ext>
    </p:extLst>
  </p:cSld>
  <p:clrMapOvr>
    <a:masterClrMapping/>
  </p:clrMapOvr>
  <p:transition spd="med">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idx="1"/>
          </p:nvPr>
        </p:nvSpPr>
        <p:spPr>
          <a:xfrm>
            <a:off x="457200" y="1946593"/>
            <a:ext cx="4040188" cy="639762"/>
          </a:xfrm>
        </p:spPr>
        <p:txBody>
          <a:bodyPr/>
          <a:lstStyle/>
          <a:p>
            <a:pPr algn="ctr"/>
            <a:r>
              <a:rPr lang="en-US" dirty="0" smtClean="0"/>
              <a:t>Still Looking….</a:t>
            </a:r>
            <a:endParaRPr lang="en-US" dirty="0"/>
          </a:p>
        </p:txBody>
      </p:sp>
      <p:pic>
        <p:nvPicPr>
          <p:cNvPr id="6146" name="Picture 2" descr="https://berenstainbears.files.wordpress.com/2012/03/old-hat-new-hat-sketch1.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57200" y="3125263"/>
            <a:ext cx="4040188" cy="28734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p:cNvSpPr>
            <a:spLocks noGrp="1"/>
          </p:cNvSpPr>
          <p:nvPr>
            <p:ph type="body" sz="quarter" idx="3"/>
          </p:nvPr>
        </p:nvSpPr>
        <p:spPr>
          <a:xfrm>
            <a:off x="4645025" y="2060893"/>
            <a:ext cx="4041775" cy="639762"/>
          </a:xfrm>
        </p:spPr>
        <p:txBody>
          <a:bodyPr/>
          <a:lstStyle/>
          <a:p>
            <a:pPr algn="ctr"/>
            <a:r>
              <a:rPr lang="en-US" dirty="0" smtClean="0"/>
              <a:t>Just Right!</a:t>
            </a:r>
            <a:endParaRPr lang="en-US" dirty="0"/>
          </a:p>
        </p:txBody>
      </p:sp>
      <p:pic>
        <p:nvPicPr>
          <p:cNvPr id="15" name="Content Placeholder 14"/>
          <p:cNvPicPr>
            <a:picLocks noGrp="1" noChangeAspect="1"/>
          </p:cNvPicPr>
          <p:nvPr>
            <p:ph sz="quarter" idx="4"/>
          </p:nvPr>
        </p:nvPicPr>
        <p:blipFill>
          <a:blip r:embed="rId3"/>
          <a:stretch>
            <a:fillRect/>
          </a:stretch>
        </p:blipFill>
        <p:spPr>
          <a:xfrm>
            <a:off x="5145563" y="2940368"/>
            <a:ext cx="3040697" cy="2895272"/>
          </a:xfrm>
          <a:prstGeom prst="rect">
            <a:avLst/>
          </a:prstGeom>
          <a:ln w="38100"/>
        </p:spPr>
      </p:pic>
      <p:sp>
        <p:nvSpPr>
          <p:cNvPr id="16" name="Title 15"/>
          <p:cNvSpPr>
            <a:spLocks noGrp="1"/>
          </p:cNvSpPr>
          <p:nvPr>
            <p:ph type="title"/>
          </p:nvPr>
        </p:nvSpPr>
        <p:spPr>
          <a:xfrm>
            <a:off x="457200" y="820579"/>
            <a:ext cx="8229600" cy="609600"/>
          </a:xfrm>
        </p:spPr>
        <p:txBody>
          <a:bodyPr/>
          <a:lstStyle/>
          <a:p>
            <a:r>
              <a:rPr lang="en-US" dirty="0" smtClean="0"/>
              <a:t>Journal Exploration and </a:t>
            </a:r>
            <a:br>
              <a:rPr lang="en-US" dirty="0" smtClean="0"/>
            </a:br>
            <a:r>
              <a:rPr lang="en-US" dirty="0" smtClean="0"/>
              <a:t>Deeper Exploration Worksheet</a:t>
            </a:r>
            <a:endParaRPr lang="en-US" dirty="0"/>
          </a:p>
        </p:txBody>
      </p:sp>
      <p:sp>
        <p:nvSpPr>
          <p:cNvPr id="14" name="AutoShape 12" descr="Image result for old hat new hat  just r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70832027"/>
      </p:ext>
    </p:extLst>
  </p:cSld>
  <p:clrMapOvr>
    <a:masterClrMapping/>
  </p:clrMapOvr>
  <p:transition spd="med">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More Resource for Unfurling &amp; Publishing</a:t>
            </a:r>
            <a:endParaRPr lang="en-US" dirty="0"/>
          </a:p>
        </p:txBody>
      </p:sp>
      <p:sp>
        <p:nvSpPr>
          <p:cNvPr id="5" name="Content Placeholder 4"/>
          <p:cNvSpPr>
            <a:spLocks noGrp="1"/>
          </p:cNvSpPr>
          <p:nvPr>
            <p:ph idx="1"/>
          </p:nvPr>
        </p:nvSpPr>
        <p:spPr>
          <a:xfrm>
            <a:off x="457200" y="1600200"/>
            <a:ext cx="8521908" cy="3856220"/>
          </a:xfrm>
        </p:spPr>
        <p:txBody>
          <a:bodyPr/>
          <a:lstStyle/>
          <a:p>
            <a:pPr marL="0" indent="0">
              <a:buNone/>
            </a:pPr>
            <a:r>
              <a:rPr lang="en-US" b="1" dirty="0" smtClean="0"/>
              <a:t>Resources in Your Packet</a:t>
            </a:r>
          </a:p>
          <a:p>
            <a:r>
              <a:rPr lang="en-US" dirty="0" smtClean="0"/>
              <a:t>Franz (2011) Tips for constructing promotion &amp; tenure dossier that documents engaged scholarship endeavors (JHEOE)</a:t>
            </a:r>
          </a:p>
          <a:p>
            <a:r>
              <a:rPr lang="en-US" dirty="0" smtClean="0"/>
              <a:t>Franz worksheet</a:t>
            </a:r>
          </a:p>
          <a:p>
            <a:endParaRPr lang="en-US" dirty="0"/>
          </a:p>
          <a:p>
            <a:r>
              <a:rPr lang="en-US" dirty="0" smtClean="0"/>
              <a:t>IARSLCE Research Review Sheet (salmon)</a:t>
            </a:r>
          </a:p>
          <a:p>
            <a:r>
              <a:rPr lang="en-US" dirty="0" smtClean="0"/>
              <a:t>JHEOE Research Review Sheet (salmon)</a:t>
            </a:r>
          </a:p>
          <a:p>
            <a:r>
              <a:rPr lang="en-US" dirty="0" smtClean="0"/>
              <a:t>MJSCL Review Sheet (salmon)</a:t>
            </a:r>
          </a:p>
          <a:p>
            <a:endParaRPr lang="en-US" dirty="0"/>
          </a:p>
          <a:p>
            <a:r>
              <a:rPr lang="en-US" dirty="0" smtClean="0"/>
              <a:t>Bordeaux &amp; et al (2007) Guidelines for Writing Manuscripts (blue)</a:t>
            </a:r>
          </a:p>
          <a:p>
            <a:r>
              <a:rPr lang="en-US" dirty="0" err="1" smtClean="0"/>
              <a:t>Anafara</a:t>
            </a:r>
            <a:r>
              <a:rPr lang="en-US" dirty="0" smtClean="0"/>
              <a:t> &amp; et al (2002) Qualitative analysis on Stage (white)</a:t>
            </a:r>
          </a:p>
          <a:p>
            <a:endParaRPr lang="en-US" dirty="0"/>
          </a:p>
          <a:p>
            <a:endParaRPr lang="en-US" dirty="0"/>
          </a:p>
        </p:txBody>
      </p:sp>
    </p:spTree>
    <p:extLst>
      <p:ext uri="{BB962C8B-B14F-4D97-AF65-F5344CB8AC3E}">
        <p14:creationId xmlns:p14="http://schemas.microsoft.com/office/powerpoint/2010/main" val="3831590214"/>
      </p:ext>
    </p:extLst>
  </p:cSld>
  <p:clrMapOvr>
    <a:masterClrMapping/>
  </p:clrMapOvr>
  <p:transition spd="med">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417320"/>
            <a:ext cx="7772400" cy="1371600"/>
          </a:xfrm>
        </p:spPr>
        <p:txBody>
          <a:bodyPr/>
          <a:lstStyle/>
          <a:p>
            <a:pPr algn="ctr"/>
            <a:r>
              <a:rPr lang="en-US" dirty="0" smtClean="0"/>
              <a:t>What’s Unique about Publishing Community Engaged Scholarship?</a:t>
            </a:r>
            <a:endParaRPr lang="en-US" dirty="0"/>
          </a:p>
        </p:txBody>
      </p:sp>
      <p:sp>
        <p:nvSpPr>
          <p:cNvPr id="5" name="Text Placeholder 4"/>
          <p:cNvSpPr>
            <a:spLocks noGrp="1"/>
          </p:cNvSpPr>
          <p:nvPr>
            <p:ph type="body" idx="1"/>
          </p:nvPr>
        </p:nvSpPr>
        <p:spPr>
          <a:xfrm>
            <a:off x="685800" y="3577590"/>
            <a:ext cx="7772400" cy="2354580"/>
          </a:xfrm>
        </p:spPr>
        <p:txBody>
          <a:bodyPr/>
          <a:lstStyle/>
          <a:p>
            <a:pPr algn="ctr">
              <a:lnSpc>
                <a:spcPct val="150000"/>
              </a:lnSpc>
            </a:pPr>
            <a:r>
              <a:rPr lang="en-US" dirty="0" smtClean="0"/>
              <a:t>Community partner voice and perspective</a:t>
            </a:r>
          </a:p>
          <a:p>
            <a:pPr algn="ctr">
              <a:lnSpc>
                <a:spcPct val="150000"/>
              </a:lnSpc>
            </a:pPr>
            <a:r>
              <a:rPr lang="en-US" dirty="0" smtClean="0"/>
              <a:t>Process of partnering or engagement</a:t>
            </a:r>
          </a:p>
          <a:p>
            <a:pPr marL="685800" indent="-342900" algn="ctr">
              <a:lnSpc>
                <a:spcPct val="150000"/>
              </a:lnSpc>
              <a:buFont typeface="Arial" panose="020B0604020202020204" pitchFamily="34" charset="0"/>
              <a:buChar char="•"/>
            </a:pPr>
            <a:r>
              <a:rPr lang="en-US" dirty="0" smtClean="0"/>
              <a:t>extent of decision-making, roles</a:t>
            </a:r>
          </a:p>
          <a:p>
            <a:pPr algn="ctr">
              <a:lnSpc>
                <a:spcPct val="150000"/>
              </a:lnSpc>
            </a:pPr>
            <a:r>
              <a:rPr lang="en-US" dirty="0" smtClean="0"/>
              <a:t>Outcomes for partnership and community partners</a:t>
            </a:r>
            <a:endParaRPr lang="en-US" dirty="0"/>
          </a:p>
        </p:txBody>
      </p:sp>
    </p:spTree>
    <p:extLst>
      <p:ext uri="{BB962C8B-B14F-4D97-AF65-F5344CB8AC3E}">
        <p14:creationId xmlns:p14="http://schemas.microsoft.com/office/powerpoint/2010/main" val="2294990472"/>
      </p:ext>
    </p:extLst>
  </p:cSld>
  <p:clrMapOvr>
    <a:masterClrMapping/>
  </p:clrMapOvr>
  <p:transition spd="med">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Plan Ahead</a:t>
            </a:r>
            <a:br>
              <a:rPr lang="en-US" dirty="0" smtClean="0"/>
            </a:br>
            <a:r>
              <a:rPr lang="en-US" sz="2000" dirty="0" smtClean="0"/>
              <a:t>(Smith &amp; et al, 2010, pg. 1124)</a:t>
            </a:r>
            <a:endParaRPr lang="en-US" sz="2000" dirty="0"/>
          </a:p>
        </p:txBody>
      </p:sp>
      <p:sp>
        <p:nvSpPr>
          <p:cNvPr id="5" name="Content Placeholder 4"/>
          <p:cNvSpPr>
            <a:spLocks noGrp="1"/>
          </p:cNvSpPr>
          <p:nvPr>
            <p:ph idx="1"/>
          </p:nvPr>
        </p:nvSpPr>
        <p:spPr>
          <a:xfrm>
            <a:off x="742950" y="1794510"/>
            <a:ext cx="6915150" cy="2209800"/>
          </a:xfrm>
        </p:spPr>
        <p:txBody>
          <a:bodyPr/>
          <a:lstStyle/>
          <a:p>
            <a:pPr marL="0" indent="0">
              <a:buNone/>
            </a:pPr>
            <a:r>
              <a:rPr lang="en-US" sz="2400" b="1" dirty="0" smtClean="0"/>
              <a:t>Plan ahead for the organizational structure of the article</a:t>
            </a:r>
          </a:p>
          <a:p>
            <a:pPr lvl="1"/>
            <a:r>
              <a:rPr lang="en-US" sz="2400" dirty="0" smtClean="0"/>
              <a:t>Adapt conventional organizational headings, or</a:t>
            </a:r>
          </a:p>
          <a:p>
            <a:pPr lvl="1"/>
            <a:r>
              <a:rPr lang="en-US" sz="2400" dirty="0" smtClean="0"/>
              <a:t>Consider deriving organizational structure from project design elements or emergent themes, or</a:t>
            </a:r>
          </a:p>
          <a:p>
            <a:pPr lvl="1"/>
            <a:r>
              <a:rPr lang="en-US" sz="2400" dirty="0" smtClean="0"/>
              <a:t>Consider a chronological or narrative framework.</a:t>
            </a:r>
            <a:endParaRPr lang="en-US" sz="2400" dirty="0"/>
          </a:p>
        </p:txBody>
      </p:sp>
    </p:spTree>
    <p:extLst>
      <p:ext uri="{BB962C8B-B14F-4D97-AF65-F5344CB8AC3E}">
        <p14:creationId xmlns:p14="http://schemas.microsoft.com/office/powerpoint/2010/main" val="2068128119"/>
      </p:ext>
    </p:extLst>
  </p:cSld>
  <p:clrMapOvr>
    <a:masterClrMapping/>
  </p:clrMapOvr>
  <p:transition spd="med">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20090"/>
          </a:xfrm>
        </p:spPr>
        <p:txBody>
          <a:bodyPr/>
          <a:lstStyle/>
          <a:p>
            <a:r>
              <a:rPr lang="en-US" dirty="0" smtClean="0"/>
              <a:t>Convey the Key Elements of the Project</a:t>
            </a:r>
            <a:br>
              <a:rPr lang="en-US" dirty="0" smtClean="0"/>
            </a:br>
            <a:r>
              <a:rPr lang="en-US" sz="2000" dirty="0" smtClean="0"/>
              <a:t>(Smith </a:t>
            </a:r>
            <a:r>
              <a:rPr lang="en-US" sz="2000" dirty="0"/>
              <a:t>&amp; et al, 2010, pg. 1124)</a:t>
            </a:r>
          </a:p>
        </p:txBody>
      </p:sp>
      <p:sp>
        <p:nvSpPr>
          <p:cNvPr id="3" name="Content Placeholder 2"/>
          <p:cNvSpPr>
            <a:spLocks noGrp="1"/>
          </p:cNvSpPr>
          <p:nvPr>
            <p:ph idx="1"/>
          </p:nvPr>
        </p:nvSpPr>
        <p:spPr>
          <a:xfrm>
            <a:off x="457200" y="1600200"/>
            <a:ext cx="8229600" cy="5109210"/>
          </a:xfrm>
        </p:spPr>
        <p:txBody>
          <a:bodyPr/>
          <a:lstStyle/>
          <a:p>
            <a:pPr marL="0" indent="0">
              <a:buNone/>
            </a:pPr>
            <a:r>
              <a:rPr lang="en-US" sz="2200" b="1" dirty="0" smtClean="0"/>
              <a:t>Convey the Key Elements of the Project.</a:t>
            </a:r>
          </a:p>
          <a:p>
            <a:r>
              <a:rPr lang="en-US" sz="2200" dirty="0" smtClean="0"/>
              <a:t>How was the project initiated?</a:t>
            </a:r>
          </a:p>
          <a:p>
            <a:r>
              <a:rPr lang="en-US" sz="2200" dirty="0" smtClean="0"/>
              <a:t>What was the project’s timeframe?</a:t>
            </a:r>
          </a:p>
          <a:p>
            <a:r>
              <a:rPr lang="en-US" sz="2200" dirty="0" smtClean="0"/>
              <a:t>Who were the participants and/or co-researchers?</a:t>
            </a:r>
          </a:p>
          <a:p>
            <a:r>
              <a:rPr lang="en-US" sz="2200" dirty="0" smtClean="0"/>
              <a:t>What was the extent of their participation or and the nature of their roles?</a:t>
            </a:r>
          </a:p>
          <a:p>
            <a:r>
              <a:rPr lang="en-US" sz="2200" dirty="0" smtClean="0"/>
              <a:t>What was the process within and/or the methodology of the project?</a:t>
            </a:r>
          </a:p>
          <a:p>
            <a:r>
              <a:rPr lang="en-US" sz="2200" dirty="0" smtClean="0"/>
              <a:t>What were the project outcomes and/or emergent actions?</a:t>
            </a:r>
          </a:p>
          <a:p>
            <a:r>
              <a:rPr lang="en-US" sz="2200" dirty="0" smtClean="0"/>
              <a:t>What comes next (if the project is on-going)?</a:t>
            </a:r>
          </a:p>
          <a:p>
            <a:r>
              <a:rPr lang="en-US" sz="2200" dirty="0" smtClean="0"/>
              <a:t>Consider charts, timelines, tables, or other graphics to convey part or all of the project design.</a:t>
            </a:r>
            <a:endParaRPr lang="en-US" sz="2200" dirty="0"/>
          </a:p>
        </p:txBody>
      </p:sp>
    </p:spTree>
    <p:extLst>
      <p:ext uri="{BB962C8B-B14F-4D97-AF65-F5344CB8AC3E}">
        <p14:creationId xmlns:p14="http://schemas.microsoft.com/office/powerpoint/2010/main" val="3098651665"/>
      </p:ext>
    </p:extLst>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lstStyle/>
          <a:p>
            <a:r>
              <a:rPr lang="en-US" dirty="0" smtClean="0"/>
              <a:t>The Art of the Gentle No</a:t>
            </a:r>
            <a:endParaRPr lang="en-US" dirty="0"/>
          </a:p>
        </p:txBody>
      </p:sp>
      <p:pic>
        <p:nvPicPr>
          <p:cNvPr id="66562" name="Picture 2" descr="quotes-kickstart-change-stephen-covey-600x4111"/>
          <p:cNvPicPr>
            <a:picLocks noChangeAspect="1" noChangeArrowheads="1"/>
          </p:cNvPicPr>
          <p:nvPr/>
        </p:nvPicPr>
        <p:blipFill>
          <a:blip r:embed="rId3" cstate="print"/>
          <a:srcRect/>
          <a:stretch>
            <a:fillRect/>
          </a:stretch>
        </p:blipFill>
        <p:spPr bwMode="auto">
          <a:xfrm>
            <a:off x="838200" y="1371600"/>
            <a:ext cx="7543800" cy="5167504"/>
          </a:xfrm>
          <a:prstGeom prst="rect">
            <a:avLst/>
          </a:prstGeom>
          <a:noFill/>
          <a:ln w="28575">
            <a:solidFill>
              <a:schemeClr val="tx1"/>
            </a:solidFill>
          </a:ln>
        </p:spPr>
      </p:pic>
    </p:spTree>
    <p:extLst>
      <p:ext uri="{BB962C8B-B14F-4D97-AF65-F5344CB8AC3E}">
        <p14:creationId xmlns:p14="http://schemas.microsoft.com/office/powerpoint/2010/main" val="4240188888"/>
      </p:ext>
    </p:extLst>
  </p:cSld>
  <p:clrMapOvr>
    <a:masterClrMapping/>
  </p:clrMapOvr>
  <p:transition spd="med">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115060"/>
            <a:ext cx="7823200" cy="688340"/>
          </a:xfrm>
        </p:spPr>
        <p:txBody>
          <a:bodyPr/>
          <a:lstStyle/>
          <a:p>
            <a:r>
              <a:rPr lang="en-US" dirty="0" smtClean="0"/>
              <a:t>Convey the Experiences of the Co-Researchers</a:t>
            </a:r>
            <a:br>
              <a:rPr lang="en-US" dirty="0" smtClean="0"/>
            </a:br>
            <a:r>
              <a:rPr lang="en-US" sz="2000" dirty="0" smtClean="0"/>
              <a:t>(Smith &amp; et al, 2010, pg. 1124)</a:t>
            </a:r>
            <a:endParaRPr lang="en-US" sz="2000" dirty="0"/>
          </a:p>
        </p:txBody>
      </p:sp>
      <p:sp>
        <p:nvSpPr>
          <p:cNvPr id="3" name="Content Placeholder 2"/>
          <p:cNvSpPr>
            <a:spLocks noGrp="1"/>
          </p:cNvSpPr>
          <p:nvPr>
            <p:ph idx="1"/>
          </p:nvPr>
        </p:nvSpPr>
        <p:spPr>
          <a:xfrm>
            <a:off x="446790" y="2354455"/>
            <a:ext cx="8229600" cy="2209800"/>
          </a:xfrm>
        </p:spPr>
        <p:txBody>
          <a:bodyPr/>
          <a:lstStyle/>
          <a:p>
            <a:pPr marL="0" indent="0">
              <a:buNone/>
            </a:pPr>
            <a:r>
              <a:rPr lang="en-US" sz="2200" b="1" dirty="0" smtClean="0"/>
              <a:t>Convey the Experience of the Co-Researchers</a:t>
            </a:r>
          </a:p>
          <a:p>
            <a:r>
              <a:rPr lang="en-US" sz="2200" dirty="0" smtClean="0"/>
              <a:t>Pay attention to who is writing the article and how their voices and experiences are represented.</a:t>
            </a:r>
          </a:p>
          <a:p>
            <a:r>
              <a:rPr lang="en-US" sz="2200" dirty="0" smtClean="0"/>
              <a:t>Pay attention to who is </a:t>
            </a:r>
            <a:r>
              <a:rPr lang="en-US" sz="2200" b="1" dirty="0" smtClean="0"/>
              <a:t>not</a:t>
            </a:r>
            <a:r>
              <a:rPr lang="en-US" sz="2200" dirty="0" smtClean="0"/>
              <a:t> writing the article and how their voices and experiences are represented.</a:t>
            </a:r>
          </a:p>
          <a:p>
            <a:r>
              <a:rPr lang="en-US" sz="2200" dirty="0" smtClean="0"/>
              <a:t>What were the personal outcomes of the project?</a:t>
            </a:r>
          </a:p>
          <a:p>
            <a:endParaRPr lang="en-US" sz="2200" dirty="0"/>
          </a:p>
          <a:p>
            <a:r>
              <a:rPr lang="en-US" sz="2400" dirty="0" smtClean="0"/>
              <a:t>NOTE: or the experience of community partners as Co-Teachers and Co-Learners, in CE Teaching &amp; Learning</a:t>
            </a:r>
            <a:endParaRPr lang="en-US" sz="2200" dirty="0"/>
          </a:p>
        </p:txBody>
      </p:sp>
    </p:spTree>
    <p:extLst>
      <p:ext uri="{BB962C8B-B14F-4D97-AF65-F5344CB8AC3E}">
        <p14:creationId xmlns:p14="http://schemas.microsoft.com/office/powerpoint/2010/main" val="2140955059"/>
      </p:ext>
    </p:extLst>
  </p:cSld>
  <p:clrMapOvr>
    <a:masterClrMapping/>
  </p:clrMapOvr>
  <p:transition spd="med">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Challenges, Pitfalls, &amp; Limitations</a:t>
            </a:r>
            <a:br>
              <a:rPr lang="en-US" dirty="0" smtClean="0"/>
            </a:br>
            <a:r>
              <a:rPr lang="en-US" sz="2000" dirty="0" smtClean="0"/>
              <a:t>(Smith &amp; et al, 2010, pg. 1124)</a:t>
            </a:r>
            <a:endParaRPr lang="en-US" sz="2000" dirty="0"/>
          </a:p>
        </p:txBody>
      </p:sp>
      <p:sp>
        <p:nvSpPr>
          <p:cNvPr id="3" name="Content Placeholder 2"/>
          <p:cNvSpPr>
            <a:spLocks noGrp="1"/>
          </p:cNvSpPr>
          <p:nvPr>
            <p:ph idx="1"/>
          </p:nvPr>
        </p:nvSpPr>
        <p:spPr>
          <a:xfrm>
            <a:off x="457200" y="1794510"/>
            <a:ext cx="8229600" cy="2209800"/>
          </a:xfrm>
        </p:spPr>
        <p:txBody>
          <a:bodyPr/>
          <a:lstStyle/>
          <a:p>
            <a:pPr marL="0" indent="0">
              <a:buNone/>
            </a:pPr>
            <a:r>
              <a:rPr lang="en-US" sz="2200" b="1" dirty="0" smtClean="0"/>
              <a:t>Address challenges, pitfalls &amp; limitations.</a:t>
            </a:r>
          </a:p>
          <a:p>
            <a:r>
              <a:rPr lang="en-US" sz="2200" dirty="0" smtClean="0"/>
              <a:t>What were they?</a:t>
            </a:r>
          </a:p>
          <a:p>
            <a:r>
              <a:rPr lang="en-US" sz="2200" dirty="0" smtClean="0"/>
              <a:t>How were they managed?</a:t>
            </a:r>
          </a:p>
          <a:p>
            <a:r>
              <a:rPr lang="en-US" sz="2200" dirty="0" smtClean="0"/>
              <a:t>What can we learn?</a:t>
            </a:r>
          </a:p>
          <a:p>
            <a:pPr lvl="1"/>
            <a:r>
              <a:rPr lang="en-US" sz="2200" dirty="0" smtClean="0"/>
              <a:t>About partnerships</a:t>
            </a:r>
          </a:p>
          <a:p>
            <a:pPr lvl="1"/>
            <a:r>
              <a:rPr lang="en-US" sz="2200" dirty="0" smtClean="0"/>
              <a:t>About the project.</a:t>
            </a:r>
          </a:p>
          <a:p>
            <a:pPr lvl="1"/>
            <a:endParaRPr lang="en-US" sz="2200" dirty="0"/>
          </a:p>
          <a:p>
            <a:r>
              <a:rPr lang="en-US" sz="2400" dirty="0" smtClean="0"/>
              <a:t>NOTE: Ethical issues fall into this category. Remember we all have an obligation to go above and beyond what the federal regulations mandate through IRB.</a:t>
            </a:r>
            <a:endParaRPr lang="en-US" sz="2400" dirty="0"/>
          </a:p>
        </p:txBody>
      </p:sp>
    </p:spTree>
    <p:extLst>
      <p:ext uri="{BB962C8B-B14F-4D97-AF65-F5344CB8AC3E}">
        <p14:creationId xmlns:p14="http://schemas.microsoft.com/office/powerpoint/2010/main" val="2601291491"/>
      </p:ext>
    </p:extLst>
  </p:cSld>
  <p:clrMapOvr>
    <a:masterClrMapping/>
  </p:clrMapOvr>
  <p:transition spd="med">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762000"/>
            <a:ext cx="7772400" cy="1371600"/>
          </a:xfrm>
        </p:spPr>
        <p:txBody>
          <a:bodyPr/>
          <a:lstStyle/>
          <a:p>
            <a:pPr algn="ctr"/>
            <a:r>
              <a:rPr lang="en-US" dirty="0" smtClean="0"/>
              <a:t>WRITING WITH COMMUNITY PARTNERS</a:t>
            </a:r>
            <a:endParaRPr lang="en-US" dirty="0"/>
          </a:p>
        </p:txBody>
      </p:sp>
      <p:pic>
        <p:nvPicPr>
          <p:cNvPr id="4098" name="Picture 2" descr="NSW_student_group_wri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2209800"/>
            <a:ext cx="6099174" cy="447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090050"/>
      </p:ext>
    </p:extLst>
  </p:cSld>
  <p:clrMapOvr>
    <a:masterClrMapping/>
  </p:clrMapOvr>
  <p:transition spd="med">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Common Sections for Community Partner Contributions</a:t>
            </a:r>
            <a:endParaRPr lang="en-US" dirty="0"/>
          </a:p>
        </p:txBody>
      </p:sp>
      <p:sp>
        <p:nvSpPr>
          <p:cNvPr id="5" name="Content Placeholder 4"/>
          <p:cNvSpPr>
            <a:spLocks noGrp="1"/>
          </p:cNvSpPr>
          <p:nvPr>
            <p:ph idx="1"/>
          </p:nvPr>
        </p:nvSpPr>
        <p:spPr>
          <a:xfrm>
            <a:off x="457200" y="1760220"/>
            <a:ext cx="8229600" cy="4514850"/>
          </a:xfrm>
        </p:spPr>
        <p:txBody>
          <a:bodyPr/>
          <a:lstStyle/>
          <a:p>
            <a:pPr lvl="0"/>
            <a:r>
              <a:rPr lang="en-US" dirty="0" smtClean="0"/>
              <a:t>Introduction </a:t>
            </a:r>
            <a:r>
              <a:rPr lang="en-US" dirty="0"/>
              <a:t>(or sometimes in beginning of the methods section).</a:t>
            </a:r>
          </a:p>
          <a:p>
            <a:pPr lvl="1"/>
            <a:r>
              <a:rPr lang="en-US" dirty="0"/>
              <a:t>Context in which the community-campus partnership took place</a:t>
            </a:r>
          </a:p>
          <a:p>
            <a:pPr lvl="1"/>
            <a:r>
              <a:rPr lang="en-US" dirty="0"/>
              <a:t>Definition of community/communities served</a:t>
            </a:r>
          </a:p>
          <a:p>
            <a:pPr lvl="1"/>
            <a:r>
              <a:rPr lang="en-US" dirty="0"/>
              <a:t>History and structure of the community-campus partnership</a:t>
            </a:r>
          </a:p>
          <a:p>
            <a:pPr lvl="0"/>
            <a:r>
              <a:rPr lang="en-US" dirty="0"/>
              <a:t>Community partner role and contribution to the methods, incl. how, when, and where community partners had a voice in the process.</a:t>
            </a:r>
          </a:p>
          <a:p>
            <a:pPr lvl="0"/>
            <a:r>
              <a:rPr lang="en-US" dirty="0"/>
              <a:t>Interpretation of the data from the community partner perspective.</a:t>
            </a:r>
          </a:p>
          <a:p>
            <a:pPr lvl="0"/>
            <a:r>
              <a:rPr lang="en-US" dirty="0"/>
              <a:t>Discussion of the results and their implications for community practice.</a:t>
            </a:r>
          </a:p>
          <a:p>
            <a:r>
              <a:rPr lang="en-US" dirty="0" smtClean="0"/>
              <a:t>What else?</a:t>
            </a:r>
            <a:endParaRPr lang="en-US" dirty="0"/>
          </a:p>
        </p:txBody>
      </p:sp>
    </p:spTree>
    <p:extLst>
      <p:ext uri="{BB962C8B-B14F-4D97-AF65-F5344CB8AC3E}">
        <p14:creationId xmlns:p14="http://schemas.microsoft.com/office/powerpoint/2010/main" val="2741172511"/>
      </p:ext>
    </p:extLst>
  </p:cSld>
  <p:clrMapOvr>
    <a:masterClrMapping/>
  </p:clrMapOvr>
  <p:transition spd="med">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Article Idea Chart </a:t>
            </a:r>
            <a:br>
              <a:rPr lang="en-US" dirty="0"/>
            </a:br>
            <a:r>
              <a:rPr lang="en-US" dirty="0"/>
              <a:t>For use w/Com Partners and Teams </a:t>
            </a:r>
          </a:p>
        </p:txBody>
      </p:sp>
      <p:graphicFrame>
        <p:nvGraphicFramePr>
          <p:cNvPr id="4" name="Content Placeholder 3"/>
          <p:cNvGraphicFramePr>
            <a:graphicFrameLocks noGrp="1"/>
          </p:cNvGraphicFramePr>
          <p:nvPr>
            <p:ph idx="1"/>
            <p:extLst/>
          </p:nvPr>
        </p:nvGraphicFramePr>
        <p:xfrm>
          <a:off x="0" y="1676400"/>
          <a:ext cx="9144000" cy="5181600"/>
        </p:xfrm>
        <a:graphic>
          <a:graphicData uri="http://schemas.openxmlformats.org/drawingml/2006/table">
            <a:tbl>
              <a:tblPr firstRow="1" bandRow="1">
                <a:tableStyleId>{00A15C55-8517-42AA-B614-E9B94910E393}</a:tableStyleId>
              </a:tblPr>
              <a:tblGrid>
                <a:gridCol w="1207699"/>
                <a:gridCol w="1380226"/>
                <a:gridCol w="1380226"/>
                <a:gridCol w="1466491"/>
                <a:gridCol w="1208436"/>
                <a:gridCol w="1484923"/>
                <a:gridCol w="1015999"/>
              </a:tblGrid>
              <a:tr h="1067104">
                <a:tc>
                  <a:txBody>
                    <a:bodyPr/>
                    <a:lstStyle/>
                    <a:p>
                      <a:pPr algn="ctr"/>
                      <a:r>
                        <a:rPr lang="en-US" dirty="0" smtClean="0"/>
                        <a:t>Topic</a:t>
                      </a:r>
                      <a:endParaRPr lang="en-US" dirty="0"/>
                    </a:p>
                  </a:txBody>
                  <a:tcPr/>
                </a:tc>
                <a:tc>
                  <a:txBody>
                    <a:bodyPr/>
                    <a:lstStyle/>
                    <a:p>
                      <a:pPr algn="ctr"/>
                      <a:r>
                        <a:rPr lang="en-US" dirty="0" smtClean="0"/>
                        <a:t>Author(s)</a:t>
                      </a:r>
                      <a:endParaRPr lang="en-US" dirty="0"/>
                    </a:p>
                  </a:txBody>
                  <a:tcPr/>
                </a:tc>
                <a:tc>
                  <a:txBody>
                    <a:bodyPr/>
                    <a:lstStyle/>
                    <a:p>
                      <a:pPr algn="ctr"/>
                      <a:r>
                        <a:rPr lang="en-US" dirty="0" smtClean="0"/>
                        <a:t>Data Source</a:t>
                      </a:r>
                      <a:endParaRPr lang="en-US" dirty="0"/>
                    </a:p>
                  </a:txBody>
                  <a:tcPr/>
                </a:tc>
                <a:tc>
                  <a:txBody>
                    <a:bodyPr/>
                    <a:lstStyle/>
                    <a:p>
                      <a:pPr algn="ctr"/>
                      <a:r>
                        <a:rPr lang="en-US" dirty="0" smtClean="0"/>
                        <a:t>Proposed Journal</a:t>
                      </a:r>
                      <a:endParaRPr lang="en-US" dirty="0"/>
                    </a:p>
                  </a:txBody>
                  <a:tcPr/>
                </a:tc>
                <a:tc>
                  <a:txBody>
                    <a:bodyPr/>
                    <a:lstStyle/>
                    <a:p>
                      <a:pPr algn="ctr"/>
                      <a:r>
                        <a:rPr lang="en-US" dirty="0" smtClean="0"/>
                        <a:t>Date</a:t>
                      </a:r>
                      <a:r>
                        <a:rPr lang="en-US" baseline="0" dirty="0" smtClean="0"/>
                        <a:t> Idea Claimed</a:t>
                      </a:r>
                      <a:endParaRPr lang="en-US" dirty="0"/>
                    </a:p>
                  </a:txBody>
                  <a:tcPr/>
                </a:tc>
                <a:tc>
                  <a:txBody>
                    <a:bodyPr/>
                    <a:lstStyle/>
                    <a:p>
                      <a:pPr algn="ctr"/>
                      <a:r>
                        <a:rPr lang="en-US" dirty="0" smtClean="0"/>
                        <a:t>Action/</a:t>
                      </a:r>
                    </a:p>
                    <a:p>
                      <a:pPr algn="ctr"/>
                      <a:r>
                        <a:rPr lang="en-US" dirty="0" smtClean="0"/>
                        <a:t>Progress</a:t>
                      </a:r>
                      <a:endParaRPr lang="en-US" dirty="0"/>
                    </a:p>
                  </a:txBody>
                  <a:tcPr/>
                </a:tc>
                <a:tc>
                  <a:txBody>
                    <a:bodyPr/>
                    <a:lstStyle/>
                    <a:p>
                      <a:pPr algn="ctr"/>
                      <a:r>
                        <a:rPr lang="en-US" dirty="0" smtClean="0"/>
                        <a:t>Submission</a:t>
                      </a:r>
                      <a:endParaRPr lang="en-US" dirty="0"/>
                    </a:p>
                  </a:txBody>
                  <a:tcPr/>
                </a:tc>
              </a:tr>
              <a:tr h="1280524">
                <a:tc>
                  <a:txBody>
                    <a:bodyPr/>
                    <a:lstStyle/>
                    <a:p>
                      <a:pPr algn="ctr"/>
                      <a:endParaRPr lang="en-US" dirty="0"/>
                    </a:p>
                  </a:txBody>
                  <a:tcPr/>
                </a:tc>
                <a:tc>
                  <a:txBody>
                    <a:bodyPr/>
                    <a:lstStyle/>
                    <a:p>
                      <a:pPr algn="ctr"/>
                      <a:endParaRPr lang="en-US" baseline="0" dirty="0" smtClean="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r>
              <a:tr h="985019">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r>
              <a:tr h="1280524">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smtClean="0"/>
                    </a:p>
                  </a:txBody>
                  <a:tcPr/>
                </a:tc>
              </a:tr>
              <a:tr h="56842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5" name="TextBox 4"/>
          <p:cNvSpPr txBox="1"/>
          <p:nvPr/>
        </p:nvSpPr>
        <p:spPr>
          <a:xfrm>
            <a:off x="3962400" y="6519446"/>
            <a:ext cx="5181600" cy="338554"/>
          </a:xfrm>
          <a:prstGeom prst="rect">
            <a:avLst/>
          </a:prstGeom>
          <a:noFill/>
        </p:spPr>
        <p:txBody>
          <a:bodyPr wrap="square" rtlCol="0">
            <a:spAutoFit/>
          </a:bodyPr>
          <a:lstStyle/>
          <a:p>
            <a:pPr algn="r"/>
            <a:r>
              <a:rPr lang="en-US" sz="1600" dirty="0" err="1" smtClean="0">
                <a:latin typeface="+mn-lt"/>
              </a:rPr>
              <a:t>Forchuck</a:t>
            </a:r>
            <a:r>
              <a:rPr lang="en-US" sz="1600" dirty="0" smtClean="0">
                <a:latin typeface="+mn-lt"/>
              </a:rPr>
              <a:t> &amp; Meier (2014)</a:t>
            </a:r>
            <a:endParaRPr lang="en-US" sz="1600" dirty="0">
              <a:latin typeface="+mn-lt"/>
            </a:endParaRPr>
          </a:p>
        </p:txBody>
      </p:sp>
    </p:spTree>
    <p:extLst>
      <p:ext uri="{BB962C8B-B14F-4D97-AF65-F5344CB8AC3E}">
        <p14:creationId xmlns:p14="http://schemas.microsoft.com/office/powerpoint/2010/main" val="3118760162"/>
      </p:ext>
    </p:extLst>
  </p:cSld>
  <p:clrMapOvr>
    <a:masterClrMapping/>
  </p:clrMapOvr>
  <p:transition spd="med">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838200"/>
          </a:xfrm>
        </p:spPr>
        <p:txBody>
          <a:bodyPr/>
          <a:lstStyle/>
          <a:p>
            <a:r>
              <a:rPr lang="en-US" dirty="0" smtClean="0"/>
              <a:t>Article Idea Example From Article</a:t>
            </a:r>
            <a:endParaRPr lang="en-US" dirty="0"/>
          </a:p>
        </p:txBody>
      </p:sp>
      <p:graphicFrame>
        <p:nvGraphicFramePr>
          <p:cNvPr id="4" name="Content Placeholder 3"/>
          <p:cNvGraphicFramePr>
            <a:graphicFrameLocks noGrp="1"/>
          </p:cNvGraphicFramePr>
          <p:nvPr>
            <p:ph idx="1"/>
            <p:extLst/>
          </p:nvPr>
        </p:nvGraphicFramePr>
        <p:xfrm>
          <a:off x="-3629" y="1492608"/>
          <a:ext cx="9144000" cy="5365391"/>
        </p:xfrm>
        <a:graphic>
          <a:graphicData uri="http://schemas.openxmlformats.org/drawingml/2006/table">
            <a:tbl>
              <a:tblPr firstRow="1" bandRow="1">
                <a:tableStyleId>{00A15C55-8517-42AA-B614-E9B94910E393}</a:tableStyleId>
              </a:tblPr>
              <a:tblGrid>
                <a:gridCol w="1207699"/>
                <a:gridCol w="1380226"/>
                <a:gridCol w="1380226"/>
                <a:gridCol w="1466491"/>
                <a:gridCol w="1208436"/>
                <a:gridCol w="1484923"/>
                <a:gridCol w="1015999"/>
              </a:tblGrid>
              <a:tr h="1104954">
                <a:tc>
                  <a:txBody>
                    <a:bodyPr/>
                    <a:lstStyle/>
                    <a:p>
                      <a:pPr algn="ctr"/>
                      <a:r>
                        <a:rPr lang="en-US" dirty="0" smtClean="0"/>
                        <a:t>Topic</a:t>
                      </a:r>
                      <a:endParaRPr lang="en-US" dirty="0"/>
                    </a:p>
                  </a:txBody>
                  <a:tcPr/>
                </a:tc>
                <a:tc>
                  <a:txBody>
                    <a:bodyPr/>
                    <a:lstStyle/>
                    <a:p>
                      <a:pPr algn="ctr"/>
                      <a:r>
                        <a:rPr lang="en-US" dirty="0" smtClean="0"/>
                        <a:t>Author(s)</a:t>
                      </a:r>
                      <a:endParaRPr lang="en-US" dirty="0"/>
                    </a:p>
                  </a:txBody>
                  <a:tcPr/>
                </a:tc>
                <a:tc>
                  <a:txBody>
                    <a:bodyPr/>
                    <a:lstStyle/>
                    <a:p>
                      <a:pPr algn="ctr"/>
                      <a:r>
                        <a:rPr lang="en-US" dirty="0" smtClean="0"/>
                        <a:t>Data Source</a:t>
                      </a:r>
                      <a:endParaRPr lang="en-US" dirty="0"/>
                    </a:p>
                  </a:txBody>
                  <a:tcPr/>
                </a:tc>
                <a:tc>
                  <a:txBody>
                    <a:bodyPr/>
                    <a:lstStyle/>
                    <a:p>
                      <a:pPr algn="ctr"/>
                      <a:r>
                        <a:rPr lang="en-US" dirty="0" smtClean="0"/>
                        <a:t>Proposed Journal</a:t>
                      </a:r>
                      <a:endParaRPr lang="en-US" dirty="0"/>
                    </a:p>
                  </a:txBody>
                  <a:tcPr/>
                </a:tc>
                <a:tc>
                  <a:txBody>
                    <a:bodyPr/>
                    <a:lstStyle/>
                    <a:p>
                      <a:pPr algn="ctr"/>
                      <a:r>
                        <a:rPr lang="en-US" dirty="0" smtClean="0"/>
                        <a:t>Date</a:t>
                      </a:r>
                      <a:r>
                        <a:rPr lang="en-US" baseline="0" dirty="0" smtClean="0"/>
                        <a:t> Idea Claimed</a:t>
                      </a:r>
                      <a:endParaRPr lang="en-US" dirty="0"/>
                    </a:p>
                  </a:txBody>
                  <a:tcPr/>
                </a:tc>
                <a:tc>
                  <a:txBody>
                    <a:bodyPr/>
                    <a:lstStyle/>
                    <a:p>
                      <a:pPr algn="ctr"/>
                      <a:r>
                        <a:rPr lang="en-US" dirty="0" smtClean="0"/>
                        <a:t>Action/</a:t>
                      </a:r>
                    </a:p>
                    <a:p>
                      <a:pPr algn="ctr"/>
                      <a:r>
                        <a:rPr lang="en-US" dirty="0" smtClean="0"/>
                        <a:t>Progress</a:t>
                      </a:r>
                      <a:endParaRPr lang="en-US" dirty="0"/>
                    </a:p>
                  </a:txBody>
                  <a:tcPr/>
                </a:tc>
                <a:tc>
                  <a:txBody>
                    <a:bodyPr/>
                    <a:lstStyle/>
                    <a:p>
                      <a:pPr algn="ctr"/>
                      <a:r>
                        <a:rPr lang="en-US" dirty="0" smtClean="0"/>
                        <a:t>Submission</a:t>
                      </a:r>
                      <a:endParaRPr lang="en-US" dirty="0"/>
                    </a:p>
                  </a:txBody>
                  <a:tcPr/>
                </a:tc>
              </a:tr>
              <a:tr h="1325944">
                <a:tc>
                  <a:txBody>
                    <a:bodyPr/>
                    <a:lstStyle/>
                    <a:p>
                      <a:pPr algn="ctr"/>
                      <a:r>
                        <a:rPr lang="en-US" dirty="0" smtClean="0"/>
                        <a:t>Fairness &amp; social justice</a:t>
                      </a:r>
                      <a:endParaRPr lang="en-US" dirty="0"/>
                    </a:p>
                  </a:txBody>
                  <a:tcPr/>
                </a:tc>
                <a:tc>
                  <a:txBody>
                    <a:bodyPr/>
                    <a:lstStyle/>
                    <a:p>
                      <a:pPr algn="ctr"/>
                      <a:r>
                        <a:rPr lang="en-US" baseline="0" dirty="0" err="1" smtClean="0"/>
                        <a:t>Benbow</a:t>
                      </a:r>
                      <a:endParaRPr lang="en-US" baseline="0" dirty="0" smtClean="0"/>
                    </a:p>
                    <a:p>
                      <a:pPr algn="ctr"/>
                      <a:r>
                        <a:rPr lang="en-US" baseline="0" dirty="0" smtClean="0"/>
                        <a:t>Rudnick</a:t>
                      </a:r>
                    </a:p>
                    <a:p>
                      <a:pPr algn="ctr"/>
                      <a:r>
                        <a:rPr lang="en-US" baseline="0" dirty="0" err="1" smtClean="0"/>
                        <a:t>Forchuck</a:t>
                      </a:r>
                      <a:endParaRPr lang="en-US" baseline="0" dirty="0" smtClean="0"/>
                    </a:p>
                    <a:p>
                      <a:pPr algn="ctr"/>
                      <a:r>
                        <a:rPr lang="en-US" baseline="0" dirty="0" smtClean="0"/>
                        <a:t>Edwards</a:t>
                      </a:r>
                    </a:p>
                  </a:txBody>
                  <a:tcPr/>
                </a:tc>
                <a:tc>
                  <a:txBody>
                    <a:bodyPr/>
                    <a:lstStyle/>
                    <a:p>
                      <a:pPr algn="ctr"/>
                      <a:r>
                        <a:rPr lang="en-US" dirty="0" smtClean="0"/>
                        <a:t>Yr 1</a:t>
                      </a:r>
                    </a:p>
                    <a:p>
                      <a:pPr algn="ctr"/>
                      <a:r>
                        <a:rPr lang="en-US" dirty="0" smtClean="0"/>
                        <a:t>Open ended</a:t>
                      </a:r>
                      <a:endParaRPr lang="en-US" dirty="0"/>
                    </a:p>
                  </a:txBody>
                  <a:tcPr/>
                </a:tc>
                <a:tc>
                  <a:txBody>
                    <a:bodyPr/>
                    <a:lstStyle/>
                    <a:p>
                      <a:pPr algn="ctr"/>
                      <a:r>
                        <a:rPr lang="en-US" dirty="0" smtClean="0"/>
                        <a:t>Disability &amp; Society</a:t>
                      </a:r>
                      <a:endParaRPr lang="en-US" dirty="0"/>
                    </a:p>
                  </a:txBody>
                  <a:tcPr/>
                </a:tc>
                <a:tc>
                  <a:txBody>
                    <a:bodyPr/>
                    <a:lstStyle/>
                    <a:p>
                      <a:pPr algn="ctr"/>
                      <a:r>
                        <a:rPr lang="en-US" dirty="0" smtClean="0"/>
                        <a:t>16 July</a:t>
                      </a:r>
                    </a:p>
                    <a:p>
                      <a:pPr algn="ctr"/>
                      <a:r>
                        <a:rPr lang="en-US" dirty="0" smtClean="0"/>
                        <a:t>2012</a:t>
                      </a:r>
                      <a:endParaRPr lang="en-US" dirty="0"/>
                    </a:p>
                  </a:txBody>
                  <a:tcPr/>
                </a:tc>
                <a:tc>
                  <a:txBody>
                    <a:bodyPr/>
                    <a:lstStyle/>
                    <a:p>
                      <a:pPr algn="ctr"/>
                      <a:r>
                        <a:rPr lang="en-US" dirty="0" smtClean="0"/>
                        <a:t>Submitted</a:t>
                      </a:r>
                      <a:endParaRPr lang="en-US" dirty="0"/>
                    </a:p>
                  </a:txBody>
                  <a:tcPr/>
                </a:tc>
                <a:tc>
                  <a:txBody>
                    <a:bodyPr/>
                    <a:lstStyle/>
                    <a:p>
                      <a:pPr algn="ctr"/>
                      <a:r>
                        <a:rPr lang="en-US" dirty="0" smtClean="0"/>
                        <a:t>7</a:t>
                      </a:r>
                      <a:r>
                        <a:rPr lang="en-US" baseline="0" dirty="0" smtClean="0"/>
                        <a:t> April </a:t>
                      </a:r>
                    </a:p>
                    <a:p>
                      <a:pPr algn="ctr"/>
                      <a:r>
                        <a:rPr lang="en-US" baseline="0" dirty="0" smtClean="0"/>
                        <a:t>2013</a:t>
                      </a:r>
                      <a:endParaRPr lang="en-US" dirty="0"/>
                    </a:p>
                  </a:txBody>
                  <a:tcPr/>
                </a:tc>
              </a:tr>
              <a:tr h="1019958">
                <a:tc>
                  <a:txBody>
                    <a:bodyPr/>
                    <a:lstStyle/>
                    <a:p>
                      <a:pPr algn="ctr"/>
                      <a:r>
                        <a:rPr lang="en-US" dirty="0" smtClean="0"/>
                        <a:t>CURA impact</a:t>
                      </a:r>
                      <a:endParaRPr lang="en-US" dirty="0"/>
                    </a:p>
                  </a:txBody>
                  <a:tcPr/>
                </a:tc>
                <a:tc>
                  <a:txBody>
                    <a:bodyPr/>
                    <a:lstStyle/>
                    <a:p>
                      <a:pPr algn="ctr"/>
                      <a:r>
                        <a:rPr lang="en-US" dirty="0" smtClean="0"/>
                        <a:t>Hall</a:t>
                      </a:r>
                    </a:p>
                    <a:p>
                      <a:pPr algn="ctr"/>
                      <a:r>
                        <a:rPr lang="en-US" dirty="0" smtClean="0"/>
                        <a:t>Perry</a:t>
                      </a:r>
                    </a:p>
                    <a:p>
                      <a:pPr algn="ctr"/>
                      <a:r>
                        <a:rPr lang="en-US" dirty="0" err="1" smtClean="0"/>
                        <a:t>Forchuck</a:t>
                      </a:r>
                      <a:endParaRPr lang="en-US" dirty="0"/>
                    </a:p>
                  </a:txBody>
                  <a:tcPr/>
                </a:tc>
                <a:tc>
                  <a:txBody>
                    <a:bodyPr/>
                    <a:lstStyle/>
                    <a:p>
                      <a:pPr algn="ctr"/>
                      <a:r>
                        <a:rPr lang="en-US" dirty="0" smtClean="0"/>
                        <a:t>Yr 1 Partner</a:t>
                      </a:r>
                      <a:r>
                        <a:rPr lang="en-US" baseline="0" dirty="0" smtClean="0"/>
                        <a:t> Interview</a:t>
                      </a:r>
                      <a:endParaRPr lang="en-US" dirty="0"/>
                    </a:p>
                  </a:txBody>
                  <a:tcPr/>
                </a:tc>
                <a:tc>
                  <a:txBody>
                    <a:bodyPr/>
                    <a:lstStyle/>
                    <a:p>
                      <a:pPr algn="ctr"/>
                      <a:r>
                        <a:rPr lang="en-US" dirty="0" smtClean="0"/>
                        <a:t>Action Research Journal</a:t>
                      </a:r>
                      <a:endParaRPr lang="en-US" dirty="0"/>
                    </a:p>
                  </a:txBody>
                  <a:tcPr/>
                </a:tc>
                <a:tc>
                  <a:txBody>
                    <a:bodyPr/>
                    <a:lstStyle/>
                    <a:p>
                      <a:pPr algn="ctr"/>
                      <a:r>
                        <a:rPr lang="en-US" dirty="0" smtClean="0"/>
                        <a:t>23 Jan</a:t>
                      </a:r>
                    </a:p>
                    <a:p>
                      <a:pPr algn="ctr"/>
                      <a:r>
                        <a:rPr lang="en-US" dirty="0" smtClean="0"/>
                        <a:t>2012</a:t>
                      </a:r>
                      <a:endParaRPr lang="en-US" dirty="0"/>
                    </a:p>
                  </a:txBody>
                  <a:tcPr/>
                </a:tc>
                <a:tc>
                  <a:txBody>
                    <a:bodyPr/>
                    <a:lstStyle/>
                    <a:p>
                      <a:pPr algn="ctr"/>
                      <a:r>
                        <a:rPr lang="en-US" dirty="0" smtClean="0"/>
                        <a:t>Paper complete</a:t>
                      </a:r>
                    </a:p>
                    <a:p>
                      <a:pPr algn="ctr"/>
                      <a:r>
                        <a:rPr lang="en-US" dirty="0" smtClean="0"/>
                        <a:t>Editing</a:t>
                      </a:r>
                      <a:endParaRPr lang="en-US" dirty="0"/>
                    </a:p>
                  </a:txBody>
                  <a:tcPr/>
                </a:tc>
                <a:tc>
                  <a:txBody>
                    <a:bodyPr/>
                    <a:lstStyle/>
                    <a:p>
                      <a:pPr algn="ctr"/>
                      <a:r>
                        <a:rPr lang="en-US" dirty="0" smtClean="0"/>
                        <a:t>Aim: </a:t>
                      </a:r>
                    </a:p>
                    <a:p>
                      <a:pPr algn="ctr"/>
                      <a:r>
                        <a:rPr lang="en-US" dirty="0" smtClean="0"/>
                        <a:t>1</a:t>
                      </a:r>
                      <a:r>
                        <a:rPr lang="en-US" baseline="0" dirty="0" smtClean="0"/>
                        <a:t> Sept</a:t>
                      </a:r>
                    </a:p>
                    <a:p>
                      <a:pPr algn="ctr"/>
                      <a:r>
                        <a:rPr lang="en-US" baseline="0" dirty="0" smtClean="0"/>
                        <a:t>2013</a:t>
                      </a:r>
                      <a:endParaRPr lang="en-US" dirty="0"/>
                    </a:p>
                  </a:txBody>
                  <a:tcPr/>
                </a:tc>
              </a:tr>
              <a:tr h="1325944">
                <a:tc>
                  <a:txBody>
                    <a:bodyPr/>
                    <a:lstStyle/>
                    <a:p>
                      <a:pPr algn="ctr"/>
                      <a:r>
                        <a:rPr lang="en-US" dirty="0" smtClean="0"/>
                        <a:t>Stigma</a:t>
                      </a:r>
                      <a:endParaRPr lang="en-US" dirty="0"/>
                    </a:p>
                  </a:txBody>
                  <a:tcPr/>
                </a:tc>
                <a:tc>
                  <a:txBody>
                    <a:bodyPr/>
                    <a:lstStyle/>
                    <a:p>
                      <a:pPr algn="ctr"/>
                      <a:r>
                        <a:rPr lang="en-US" dirty="0" err="1" smtClean="0"/>
                        <a:t>Csiernik</a:t>
                      </a:r>
                      <a:endParaRPr lang="en-US" dirty="0" smtClean="0"/>
                    </a:p>
                    <a:p>
                      <a:pPr algn="ctr"/>
                      <a:r>
                        <a:rPr lang="en-US" dirty="0" err="1" smtClean="0"/>
                        <a:t>Forchuck</a:t>
                      </a:r>
                      <a:endParaRPr lang="en-US" dirty="0" smtClean="0"/>
                    </a:p>
                    <a:p>
                      <a:pPr algn="ctr"/>
                      <a:r>
                        <a:rPr lang="en-US" dirty="0" smtClean="0"/>
                        <a:t>Edwards</a:t>
                      </a:r>
                    </a:p>
                    <a:p>
                      <a:pPr algn="ctr"/>
                      <a:r>
                        <a:rPr lang="en-US" dirty="0" smtClean="0"/>
                        <a:t>Meier</a:t>
                      </a:r>
                      <a:endParaRPr lang="en-US" dirty="0"/>
                    </a:p>
                  </a:txBody>
                  <a:tcPr/>
                </a:tc>
                <a:tc>
                  <a:txBody>
                    <a:bodyPr/>
                    <a:lstStyle/>
                    <a:p>
                      <a:pPr algn="ctr"/>
                      <a:r>
                        <a:rPr lang="en-US" dirty="0" smtClean="0"/>
                        <a:t>Yr 1 Stigma Scale</a:t>
                      </a:r>
                      <a:endParaRPr lang="en-US" dirty="0"/>
                    </a:p>
                  </a:txBody>
                  <a:tcPr/>
                </a:tc>
                <a:tc>
                  <a:txBody>
                    <a:bodyPr/>
                    <a:lstStyle/>
                    <a:p>
                      <a:pPr algn="ctr"/>
                      <a:r>
                        <a:rPr lang="en-US" dirty="0" smtClean="0"/>
                        <a:t>Social Work Journal</a:t>
                      </a:r>
                      <a:endParaRPr lang="en-US" dirty="0"/>
                    </a:p>
                  </a:txBody>
                  <a:tcPr/>
                </a:tc>
                <a:tc>
                  <a:txBody>
                    <a:bodyPr/>
                    <a:lstStyle/>
                    <a:p>
                      <a:pPr algn="ctr"/>
                      <a:r>
                        <a:rPr lang="en-US" dirty="0" smtClean="0"/>
                        <a:t>10 Sept</a:t>
                      </a:r>
                    </a:p>
                    <a:p>
                      <a:pPr algn="ctr"/>
                      <a:r>
                        <a:rPr lang="en-US" dirty="0" smtClean="0"/>
                        <a:t>2012</a:t>
                      </a:r>
                      <a:endParaRPr lang="en-US" dirty="0"/>
                    </a:p>
                  </a:txBody>
                  <a:tcPr/>
                </a:tc>
                <a:tc>
                  <a:txBody>
                    <a:bodyPr/>
                    <a:lstStyle/>
                    <a:p>
                      <a:pPr algn="ctr"/>
                      <a:r>
                        <a:rPr lang="en-US" dirty="0" smtClean="0"/>
                        <a:t>Writing phase</a:t>
                      </a:r>
                      <a:endParaRPr lang="en-US" dirty="0"/>
                    </a:p>
                  </a:txBody>
                  <a:tcPr/>
                </a:tc>
                <a:tc>
                  <a:txBody>
                    <a:bodyPr/>
                    <a:lstStyle/>
                    <a:p>
                      <a:pPr algn="ctr"/>
                      <a:r>
                        <a:rPr lang="en-US" dirty="0" smtClean="0"/>
                        <a:t>Aim:</a:t>
                      </a:r>
                      <a:r>
                        <a:rPr lang="en-US" baseline="0" dirty="0" smtClean="0"/>
                        <a:t> </a:t>
                      </a:r>
                    </a:p>
                    <a:p>
                      <a:pPr algn="ctr"/>
                      <a:r>
                        <a:rPr lang="en-US" baseline="0" dirty="0" smtClean="0"/>
                        <a:t>1 Sept </a:t>
                      </a:r>
                    </a:p>
                    <a:p>
                      <a:pPr algn="ctr"/>
                      <a:r>
                        <a:rPr lang="en-US" baseline="0" dirty="0" smtClean="0"/>
                        <a:t>2013</a:t>
                      </a:r>
                      <a:endParaRPr lang="en-US" dirty="0" smtClean="0"/>
                    </a:p>
                  </a:txBody>
                  <a:tcPr/>
                </a:tc>
              </a:tr>
              <a:tr h="588591">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5" name="TextBox 4"/>
          <p:cNvSpPr txBox="1"/>
          <p:nvPr/>
        </p:nvSpPr>
        <p:spPr>
          <a:xfrm>
            <a:off x="3962400" y="6519446"/>
            <a:ext cx="5181600" cy="338554"/>
          </a:xfrm>
          <a:prstGeom prst="rect">
            <a:avLst/>
          </a:prstGeom>
          <a:noFill/>
        </p:spPr>
        <p:txBody>
          <a:bodyPr wrap="square" rtlCol="0">
            <a:spAutoFit/>
          </a:bodyPr>
          <a:lstStyle/>
          <a:p>
            <a:pPr algn="r"/>
            <a:r>
              <a:rPr lang="en-US" sz="1600" dirty="0" err="1" smtClean="0">
                <a:latin typeface="+mn-lt"/>
              </a:rPr>
              <a:t>Forchuck</a:t>
            </a:r>
            <a:r>
              <a:rPr lang="en-US" sz="1600" dirty="0" smtClean="0">
                <a:latin typeface="+mn-lt"/>
              </a:rPr>
              <a:t> &amp; Meier (2014)</a:t>
            </a:r>
            <a:endParaRPr lang="en-US" sz="1600" dirty="0">
              <a:latin typeface="+mn-lt"/>
            </a:endParaRPr>
          </a:p>
        </p:txBody>
      </p:sp>
    </p:spTree>
    <p:extLst>
      <p:ext uri="{BB962C8B-B14F-4D97-AF65-F5344CB8AC3E}">
        <p14:creationId xmlns:p14="http://schemas.microsoft.com/office/powerpoint/2010/main" val="445028557"/>
      </p:ext>
    </p:extLst>
  </p:cSld>
  <p:clrMapOvr>
    <a:masterClrMapping/>
  </p:clrMapOvr>
  <p:transition spd="med">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MANAGING THE WRITING, SUBMISSION, &amp;</a:t>
            </a:r>
            <a:br>
              <a:rPr lang="en-US" dirty="0" smtClean="0"/>
            </a:br>
            <a:r>
              <a:rPr lang="en-US" dirty="0" smtClean="0"/>
              <a:t>REVISION PROCESS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52818941"/>
      </p:ext>
    </p:extLst>
  </p:cSld>
  <p:clrMapOvr>
    <a:masterClrMapping/>
  </p:clrMapOvr>
  <p:transition spd="med">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66057" y="533400"/>
            <a:ext cx="7772400" cy="990600"/>
          </a:xfrm>
        </p:spPr>
        <p:txBody>
          <a:bodyPr/>
          <a:lstStyle/>
          <a:p>
            <a:pPr algn="ctr"/>
            <a:r>
              <a:rPr lang="en-US" dirty="0" smtClean="0"/>
              <a:t>PHASE YOUR WRITING</a:t>
            </a:r>
            <a:endParaRPr lang="en-US" dirty="0"/>
          </a:p>
        </p:txBody>
      </p:sp>
      <p:sp>
        <p:nvSpPr>
          <p:cNvPr id="2" name="Rectangle 1"/>
          <p:cNvSpPr/>
          <p:nvPr/>
        </p:nvSpPr>
        <p:spPr>
          <a:xfrm>
            <a:off x="381000" y="1789625"/>
            <a:ext cx="3962400" cy="4955203"/>
          </a:xfrm>
          <a:prstGeom prst="rect">
            <a:avLst/>
          </a:prstGeom>
        </p:spPr>
        <p:txBody>
          <a:bodyPr wrap="square">
            <a:spAutoFit/>
          </a:bodyPr>
          <a:lstStyle/>
          <a:p>
            <a:pPr marL="471488" indent="-471488"/>
            <a:r>
              <a:rPr lang="en-US" sz="2200" b="1" dirty="0" smtClean="0">
                <a:latin typeface="+mn-lt"/>
              </a:rPr>
              <a:t>Phase 1: </a:t>
            </a:r>
            <a:r>
              <a:rPr lang="en-US" sz="2200" dirty="0" smtClean="0">
                <a:latin typeface="+mn-lt"/>
              </a:rPr>
              <a:t>Think through the type of article, purpose, sections. Identify your journal.</a:t>
            </a:r>
          </a:p>
          <a:p>
            <a:pPr marL="471488" indent="-471488"/>
            <a:endParaRPr lang="en-US" sz="1000" b="1" dirty="0" smtClean="0">
              <a:latin typeface="+mn-lt"/>
            </a:endParaRPr>
          </a:p>
          <a:p>
            <a:pPr marL="471488" indent="-471488"/>
            <a:r>
              <a:rPr lang="en-US" sz="2200" b="1" dirty="0" smtClean="0">
                <a:latin typeface="+mn-lt"/>
              </a:rPr>
              <a:t>Phase 2</a:t>
            </a:r>
            <a:r>
              <a:rPr lang="en-US" sz="2200" dirty="0" smtClean="0">
                <a:latin typeface="+mn-lt"/>
              </a:rPr>
              <a:t>: </a:t>
            </a:r>
            <a:r>
              <a:rPr lang="en-US" sz="2200" dirty="0">
                <a:latin typeface="+mn-lt"/>
              </a:rPr>
              <a:t>Write the ideas down, just get them </a:t>
            </a:r>
            <a:r>
              <a:rPr lang="en-US" sz="2200" dirty="0" smtClean="0">
                <a:latin typeface="+mn-lt"/>
              </a:rPr>
              <a:t>down. Write but do not edit at the same time. Save edits for later.</a:t>
            </a:r>
            <a:endParaRPr lang="en-US" sz="2200" dirty="0">
              <a:latin typeface="+mn-lt"/>
            </a:endParaRPr>
          </a:p>
          <a:p>
            <a:pPr marL="857250" lvl="1" indent="-457200"/>
            <a:endParaRPr lang="en-US" sz="1000" dirty="0">
              <a:latin typeface="+mn-lt"/>
            </a:endParaRPr>
          </a:p>
          <a:p>
            <a:pPr marL="457200" indent="-457200"/>
            <a:r>
              <a:rPr lang="en-US" sz="2200" b="1" dirty="0">
                <a:latin typeface="+mn-lt"/>
              </a:rPr>
              <a:t>Phase </a:t>
            </a:r>
            <a:r>
              <a:rPr lang="en-US" sz="2200" b="1" dirty="0" smtClean="0">
                <a:latin typeface="+mn-lt"/>
              </a:rPr>
              <a:t>3</a:t>
            </a:r>
            <a:r>
              <a:rPr lang="en-US" sz="2200" dirty="0" smtClean="0">
                <a:latin typeface="+mn-lt"/>
              </a:rPr>
              <a:t>: Edit &amp; Revise.</a:t>
            </a:r>
            <a:endParaRPr lang="en-US" sz="2200" dirty="0">
              <a:latin typeface="+mn-lt"/>
            </a:endParaRPr>
          </a:p>
          <a:p>
            <a:pPr marL="457200" indent="-457200"/>
            <a:endParaRPr lang="en-US" sz="1000" dirty="0">
              <a:latin typeface="+mn-lt"/>
            </a:endParaRPr>
          </a:p>
          <a:p>
            <a:pPr marL="457200" indent="-457200"/>
            <a:r>
              <a:rPr lang="en-US" sz="2200" b="1" dirty="0">
                <a:latin typeface="+mn-lt"/>
              </a:rPr>
              <a:t>Phase </a:t>
            </a:r>
            <a:r>
              <a:rPr lang="en-US" sz="2200" b="1" dirty="0" smtClean="0">
                <a:latin typeface="+mn-lt"/>
              </a:rPr>
              <a:t>4</a:t>
            </a:r>
            <a:r>
              <a:rPr lang="en-US" sz="2200" dirty="0" smtClean="0">
                <a:latin typeface="+mn-lt"/>
              </a:rPr>
              <a:t>: Polish. Have an outside reader one last time.</a:t>
            </a:r>
            <a:endParaRPr lang="en-US" sz="2200" dirty="0">
              <a:latin typeface="+mn-lt"/>
            </a:endParaRPr>
          </a:p>
        </p:txBody>
      </p:sp>
      <p:pic>
        <p:nvPicPr>
          <p:cNvPr id="2050" name="Picture 2" descr="https://researchvoodoo.files.wordpress.com/2013/03/writing-cyc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169"/>
          <a:stretch/>
        </p:blipFill>
        <p:spPr bwMode="auto">
          <a:xfrm>
            <a:off x="4510314" y="2286000"/>
            <a:ext cx="4340452" cy="28266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272574"/>
      </p:ext>
    </p:extLst>
  </p:cSld>
  <p:clrMapOvr>
    <a:masterClrMapping/>
  </p:clrMapOvr>
  <p:transition spd="med">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320" y="662130"/>
            <a:ext cx="8229600" cy="609600"/>
          </a:xfrm>
        </p:spPr>
        <p:txBody>
          <a:bodyPr/>
          <a:lstStyle/>
          <a:p>
            <a:r>
              <a:rPr lang="en-US" dirty="0" err="1" smtClean="0"/>
              <a:t>LaMott’s</a:t>
            </a:r>
            <a:r>
              <a:rPr lang="en-US" dirty="0" smtClean="0"/>
              <a:t> Advice</a:t>
            </a:r>
            <a:endParaRPr lang="en-US" dirty="0"/>
          </a:p>
        </p:txBody>
      </p:sp>
      <p:sp>
        <p:nvSpPr>
          <p:cNvPr id="5" name="Content Placeholder 4"/>
          <p:cNvSpPr>
            <a:spLocks noGrp="1"/>
          </p:cNvSpPr>
          <p:nvPr>
            <p:ph idx="1"/>
          </p:nvPr>
        </p:nvSpPr>
        <p:spPr>
          <a:xfrm>
            <a:off x="3603170" y="1351874"/>
            <a:ext cx="5029200" cy="1158780"/>
          </a:xfrm>
        </p:spPr>
        <p:txBody>
          <a:bodyPr/>
          <a:lstStyle/>
          <a:p>
            <a:pPr marL="0" indent="0" algn="ctr">
              <a:buNone/>
            </a:pPr>
            <a:r>
              <a:rPr lang="en-US" sz="2400" dirty="0"/>
              <a:t>“Almost all good writing begins with terrible first efforts. You need to start somewhere.” </a:t>
            </a:r>
            <a:r>
              <a:rPr lang="en-US" sz="2400" dirty="0" smtClean="0"/>
              <a:t>p.25</a:t>
            </a:r>
          </a:p>
          <a:p>
            <a:endParaRPr lang="en-US" sz="2400" dirty="0"/>
          </a:p>
          <a:p>
            <a:endParaRPr lang="en-US" sz="2400"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1" t="36706" r="79697" b="10715"/>
          <a:stretch/>
        </p:blipFill>
        <p:spPr bwMode="auto">
          <a:xfrm>
            <a:off x="500743" y="1676400"/>
            <a:ext cx="2895600" cy="454044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7"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23" t="33136" r="36192" b="20237"/>
          <a:stretch/>
        </p:blipFill>
        <p:spPr bwMode="auto">
          <a:xfrm rot="556513">
            <a:off x="3605718" y="2971489"/>
            <a:ext cx="5024105" cy="37011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11637692"/>
      </p:ext>
    </p:extLst>
  </p:cSld>
  <p:clrMapOvr>
    <a:masterClrMapping/>
  </p:clrMapOvr>
  <p:transition spd="med">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824696"/>
            <a:ext cx="8229600" cy="609600"/>
          </a:xfrm>
        </p:spPr>
        <p:txBody>
          <a:bodyPr/>
          <a:lstStyle/>
          <a:p>
            <a:r>
              <a:rPr lang="en-US" dirty="0"/>
              <a:t>Example: Tracking Progress on Multiple Research to Writing Projects</a:t>
            </a:r>
          </a:p>
        </p:txBody>
      </p:sp>
      <p:pic>
        <p:nvPicPr>
          <p:cNvPr id="7" name="Picture 6"/>
          <p:cNvPicPr>
            <a:picLocks noChangeAspect="1"/>
          </p:cNvPicPr>
          <p:nvPr/>
        </p:nvPicPr>
        <p:blipFill rotWithShape="1">
          <a:blip r:embed="rId3"/>
          <a:srcRect l="1689" t="19322" r="51104" b="48816"/>
          <a:stretch/>
        </p:blipFill>
        <p:spPr>
          <a:xfrm>
            <a:off x="255318" y="2089456"/>
            <a:ext cx="8633362" cy="327759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79112590"/>
      </p:ext>
    </p:extLst>
  </p:cSld>
  <p:clrMapOvr>
    <a:masterClrMapping/>
  </p:clrMapOvr>
  <p:transition spd="med">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and When to Write</a:t>
            </a:r>
            <a:endParaRPr lang="en-US" dirty="0"/>
          </a:p>
        </p:txBody>
      </p:sp>
      <p:sp>
        <p:nvSpPr>
          <p:cNvPr id="3" name="Content Placeholder 2"/>
          <p:cNvSpPr>
            <a:spLocks noGrp="1"/>
          </p:cNvSpPr>
          <p:nvPr>
            <p:ph idx="1"/>
          </p:nvPr>
        </p:nvSpPr>
        <p:spPr>
          <a:xfrm>
            <a:off x="457200" y="1447800"/>
            <a:ext cx="4343400" cy="4953000"/>
          </a:xfrm>
        </p:spPr>
        <p:txBody>
          <a:bodyPr/>
          <a:lstStyle/>
          <a:p>
            <a:pPr marL="0" indent="0">
              <a:buNone/>
            </a:pPr>
            <a:r>
              <a:rPr lang="en-US" dirty="0" smtClean="0"/>
              <a:t>Where can you concentrate, with </a:t>
            </a:r>
            <a:r>
              <a:rPr lang="en-US" b="1" dirty="0" smtClean="0"/>
              <a:t>minimal interruptions</a:t>
            </a:r>
            <a:r>
              <a:rPr lang="en-US" dirty="0" smtClean="0"/>
              <a:t>?</a:t>
            </a:r>
          </a:p>
          <a:p>
            <a:r>
              <a:rPr lang="en-US" dirty="0" smtClean="0"/>
              <a:t>At your office</a:t>
            </a:r>
          </a:p>
          <a:p>
            <a:r>
              <a:rPr lang="en-US" dirty="0" smtClean="0"/>
              <a:t>At you house</a:t>
            </a:r>
          </a:p>
          <a:p>
            <a:r>
              <a:rPr lang="en-US" dirty="0" smtClean="0"/>
              <a:t>At the coffee shop</a:t>
            </a:r>
          </a:p>
          <a:p>
            <a:endParaRPr lang="en-US" sz="1000" dirty="0" smtClean="0"/>
          </a:p>
          <a:p>
            <a:pPr marL="0" indent="0">
              <a:buNone/>
            </a:pPr>
            <a:r>
              <a:rPr lang="en-US" dirty="0"/>
              <a:t>Are there </a:t>
            </a:r>
            <a:r>
              <a:rPr lang="en-US" b="1" dirty="0"/>
              <a:t>times</a:t>
            </a:r>
            <a:r>
              <a:rPr lang="en-US" dirty="0"/>
              <a:t> you can </a:t>
            </a:r>
            <a:r>
              <a:rPr lang="en-US" b="1" dirty="0"/>
              <a:t>block</a:t>
            </a:r>
            <a:r>
              <a:rPr lang="en-US" dirty="0"/>
              <a:t> </a:t>
            </a:r>
            <a:r>
              <a:rPr lang="en-US" b="1" dirty="0"/>
              <a:t>out</a:t>
            </a:r>
            <a:r>
              <a:rPr lang="en-US" dirty="0"/>
              <a:t> on your schedule—between </a:t>
            </a:r>
            <a:r>
              <a:rPr lang="en-US" dirty="0" smtClean="0"/>
              <a:t>semesters, during the summer? </a:t>
            </a:r>
          </a:p>
          <a:p>
            <a:pPr marL="0" indent="0">
              <a:buNone/>
            </a:pPr>
            <a:endParaRPr lang="en-US" dirty="0"/>
          </a:p>
          <a:p>
            <a:pPr marL="0" indent="0">
              <a:buNone/>
            </a:pPr>
            <a:r>
              <a:rPr lang="en-US" dirty="0" smtClean="0"/>
              <a:t>Can you </a:t>
            </a:r>
            <a:r>
              <a:rPr lang="en-US" b="1" dirty="0" smtClean="0"/>
              <a:t>schedule your own writing retreat</a:t>
            </a:r>
            <a:r>
              <a:rPr lang="en-US" dirty="0" smtClean="0"/>
              <a:t>—a special place, time to get away and concentrate? </a:t>
            </a:r>
            <a:endParaRPr lang="en-US" dirty="0"/>
          </a:p>
          <a:p>
            <a:pPr marL="0" indent="0">
              <a:buNone/>
            </a:pPr>
            <a:endParaRPr lang="en-US" sz="1000" dirty="0" smtClean="0"/>
          </a:p>
          <a:p>
            <a:pPr marL="0" indent="0">
              <a:buNone/>
            </a:pPr>
            <a:endParaRPr lang="en-US" sz="1000" dirty="0" smtClean="0"/>
          </a:p>
          <a:p>
            <a:pPr marL="0" indent="0">
              <a:buNone/>
            </a:pPr>
            <a:endParaRPr lang="en-US" sz="1000" dirty="0"/>
          </a:p>
        </p:txBody>
      </p:sp>
      <p:pic>
        <p:nvPicPr>
          <p:cNvPr id="5122" name="Picture 2" descr="http://aardvarkian.files.wordpress.com/2010/10/wri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5502" y="1676400"/>
            <a:ext cx="4177111"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319011"/>
      </p:ext>
    </p:extLst>
  </p:cSld>
  <p:clrMapOvr>
    <a:masterClrMapping/>
  </p:clrMapOvr>
  <p:transition spd="med">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 Submit</a:t>
            </a:r>
            <a:endParaRPr lang="en-US" dirty="0"/>
          </a:p>
        </p:txBody>
      </p:sp>
      <p:sp>
        <p:nvSpPr>
          <p:cNvPr id="4" name="TextBox 3"/>
          <p:cNvSpPr txBox="1"/>
          <p:nvPr/>
        </p:nvSpPr>
        <p:spPr>
          <a:xfrm>
            <a:off x="569626" y="6240692"/>
            <a:ext cx="7989758" cy="369332"/>
          </a:xfrm>
          <a:prstGeom prst="rect">
            <a:avLst/>
          </a:prstGeom>
          <a:noFill/>
        </p:spPr>
        <p:txBody>
          <a:bodyPr wrap="square" rtlCol="0">
            <a:spAutoFit/>
          </a:bodyPr>
          <a:lstStyle/>
          <a:p>
            <a:pPr algn="ctr"/>
            <a:r>
              <a:rPr lang="en-US" b="1" dirty="0"/>
              <a:t>https://www.google.com/#q=jcehe+publication+roadmap</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53" t="18005" r="48271" b="19262"/>
          <a:stretch/>
        </p:blipFill>
        <p:spPr bwMode="auto">
          <a:xfrm>
            <a:off x="3852472" y="1379095"/>
            <a:ext cx="4706912" cy="4589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4557" y="1379096"/>
            <a:ext cx="2818151" cy="4708981"/>
          </a:xfrm>
          <a:prstGeom prst="rect">
            <a:avLst/>
          </a:prstGeom>
          <a:noFill/>
        </p:spPr>
        <p:txBody>
          <a:bodyPr wrap="square" rtlCol="0">
            <a:spAutoFit/>
          </a:bodyPr>
          <a:lstStyle/>
          <a:p>
            <a:pPr marL="119063" indent="-117475">
              <a:buFont typeface="Arial" panose="020B0604020202020204" pitchFamily="34" charset="0"/>
              <a:buChar char="•"/>
            </a:pPr>
            <a:r>
              <a:rPr lang="en-US" sz="2000" dirty="0" smtClean="0"/>
              <a:t>Write, edit, &amp; polish. Submit the best writing you can because some reviewers cannot read past poor grammar (Randy).</a:t>
            </a:r>
          </a:p>
          <a:p>
            <a:pPr marL="119063" indent="-117475">
              <a:buFont typeface="Arial" panose="020B0604020202020204" pitchFamily="34" charset="0"/>
              <a:buChar char="•"/>
            </a:pPr>
            <a:endParaRPr lang="en-US" sz="2000" dirty="0" smtClean="0"/>
          </a:p>
          <a:p>
            <a:pPr marL="119063" indent="-117475">
              <a:buFont typeface="Arial" panose="020B0604020202020204" pitchFamily="34" charset="0"/>
              <a:buChar char="•"/>
            </a:pPr>
            <a:r>
              <a:rPr lang="en-US" sz="2000" dirty="0" smtClean="0"/>
              <a:t>Have someone outside of your field read it for clarity (Cathy).</a:t>
            </a:r>
          </a:p>
          <a:p>
            <a:pPr marL="119063" indent="-117475">
              <a:buFont typeface="Arial" panose="020B0604020202020204" pitchFamily="34" charset="0"/>
              <a:buChar char="•"/>
            </a:pPr>
            <a:endParaRPr lang="en-US" sz="2000" dirty="0"/>
          </a:p>
          <a:p>
            <a:pPr marL="119063" indent="-117475">
              <a:buFont typeface="Arial" panose="020B0604020202020204" pitchFamily="34" charset="0"/>
              <a:buChar char="•"/>
            </a:pPr>
            <a:r>
              <a:rPr lang="en-US" sz="2000" dirty="0" smtClean="0"/>
              <a:t>Get professional editing support (Cat).</a:t>
            </a:r>
            <a:endParaRPr lang="en-US" sz="2000" dirty="0"/>
          </a:p>
        </p:txBody>
      </p:sp>
    </p:spTree>
    <p:extLst>
      <p:ext uri="{BB962C8B-B14F-4D97-AF65-F5344CB8AC3E}">
        <p14:creationId xmlns:p14="http://schemas.microsoft.com/office/powerpoint/2010/main" val="3607851570"/>
      </p:ext>
    </p:extLst>
  </p:cSld>
  <p:clrMapOvr>
    <a:masterClrMapping/>
  </p:clrMapOvr>
  <p:transition spd="med">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Celebrate</a:t>
            </a:r>
            <a:endParaRPr lang="en-US" dirty="0"/>
          </a:p>
        </p:txBody>
      </p:sp>
      <p:sp>
        <p:nvSpPr>
          <p:cNvPr id="3" name="Content Placeholder 2"/>
          <p:cNvSpPr>
            <a:spLocks noGrp="1"/>
          </p:cNvSpPr>
          <p:nvPr>
            <p:ph idx="1"/>
          </p:nvPr>
        </p:nvSpPr>
        <p:spPr/>
        <p:txBody>
          <a:bodyPr/>
          <a:lstStyle/>
          <a:p>
            <a:endParaRPr lang="en-US"/>
          </a:p>
        </p:txBody>
      </p:sp>
      <p:pic>
        <p:nvPicPr>
          <p:cNvPr id="7172" name="Picture 4" descr="https://blog.bufferapp.com/wp-content/uploads/2013/1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457" y="1447800"/>
            <a:ext cx="8715830" cy="476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206459"/>
      </p:ext>
    </p:extLst>
  </p:cSld>
  <p:clrMapOvr>
    <a:masterClrMapping/>
  </p:clrMapOvr>
  <p:transition spd="med">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10" y="520908"/>
            <a:ext cx="8229600" cy="609600"/>
          </a:xfrm>
        </p:spPr>
        <p:txBody>
          <a:bodyPr/>
          <a:lstStyle/>
          <a:p>
            <a:r>
              <a:rPr lang="en-US" dirty="0" smtClean="0"/>
              <a:t>Revise and Resubmit</a:t>
            </a:r>
            <a:endParaRPr lang="en-US" dirty="0"/>
          </a:p>
        </p:txBody>
      </p:sp>
      <p:sp>
        <p:nvSpPr>
          <p:cNvPr id="3" name="Content Placeholder 2"/>
          <p:cNvSpPr>
            <a:spLocks noGrp="1"/>
          </p:cNvSpPr>
          <p:nvPr>
            <p:ph idx="1"/>
          </p:nvPr>
        </p:nvSpPr>
        <p:spPr>
          <a:xfrm>
            <a:off x="457200" y="1160487"/>
            <a:ext cx="8229600" cy="5254823"/>
          </a:xfrm>
        </p:spPr>
        <p:txBody>
          <a:bodyPr/>
          <a:lstStyle/>
          <a:p>
            <a:pPr marL="457200" indent="-457200">
              <a:lnSpc>
                <a:spcPct val="150000"/>
              </a:lnSpc>
              <a:buFont typeface="+mj-lt"/>
              <a:buAutoNum type="arabicPeriod"/>
            </a:pPr>
            <a:r>
              <a:rPr lang="en-US" dirty="0" smtClean="0"/>
              <a:t>Read the letter. </a:t>
            </a:r>
            <a:r>
              <a:rPr lang="en-US" dirty="0"/>
              <a:t> </a:t>
            </a:r>
            <a:r>
              <a:rPr lang="en-US" dirty="0" smtClean="0"/>
              <a:t>Weep. Gnash teeth. Bury it. </a:t>
            </a:r>
          </a:p>
          <a:p>
            <a:pPr marL="457200" indent="-457200">
              <a:lnSpc>
                <a:spcPct val="150000"/>
              </a:lnSpc>
              <a:buFont typeface="+mj-lt"/>
              <a:buAutoNum type="arabicPeriod"/>
            </a:pPr>
            <a:r>
              <a:rPr lang="en-US" dirty="0" smtClean="0"/>
              <a:t>Get it back out. Make an excel or word file to manage the revisions.</a:t>
            </a:r>
          </a:p>
          <a:p>
            <a:pPr marL="457200" indent="-457200">
              <a:lnSpc>
                <a:spcPct val="150000"/>
              </a:lnSpc>
              <a:buFont typeface="+mj-lt"/>
              <a:buAutoNum type="arabicPeriod"/>
            </a:pPr>
            <a:r>
              <a:rPr lang="en-US" dirty="0" smtClean="0"/>
              <a:t>Extract the suggestions from the editor &amp; reviewers.</a:t>
            </a:r>
          </a:p>
          <a:p>
            <a:pPr marL="457200" indent="-457200">
              <a:lnSpc>
                <a:spcPct val="150000"/>
              </a:lnSpc>
              <a:buFont typeface="+mj-lt"/>
              <a:buAutoNum type="arabicPeriod"/>
            </a:pPr>
            <a:r>
              <a:rPr lang="en-US" dirty="0" smtClean="0"/>
              <a:t>Re-arrange the revisions in a logical order.</a:t>
            </a:r>
          </a:p>
          <a:p>
            <a:pPr marL="457200" indent="-457200">
              <a:lnSpc>
                <a:spcPct val="150000"/>
              </a:lnSpc>
              <a:buFont typeface="+mj-lt"/>
              <a:buAutoNum type="arabicPeriod"/>
            </a:pPr>
            <a:r>
              <a:rPr lang="en-US" dirty="0" smtClean="0"/>
              <a:t>Decide how to respond to each revision.</a:t>
            </a:r>
          </a:p>
          <a:p>
            <a:pPr marL="457200" indent="-457200">
              <a:lnSpc>
                <a:spcPct val="150000"/>
              </a:lnSpc>
              <a:buFont typeface="+mj-lt"/>
              <a:buAutoNum type="arabicPeriod"/>
            </a:pPr>
            <a:r>
              <a:rPr lang="en-US" dirty="0" smtClean="0"/>
              <a:t>Tackle revisions, one by one.</a:t>
            </a:r>
          </a:p>
          <a:p>
            <a:pPr marL="457200" indent="-457200">
              <a:lnSpc>
                <a:spcPct val="150000"/>
              </a:lnSpc>
              <a:buFont typeface="+mj-lt"/>
              <a:buAutoNum type="arabicPeriod"/>
            </a:pPr>
            <a:r>
              <a:rPr lang="en-US" dirty="0" smtClean="0"/>
              <a:t>Use your file (from #2) to write the cover letter to the editor.</a:t>
            </a:r>
          </a:p>
          <a:p>
            <a:pPr marL="457200" indent="-457200">
              <a:lnSpc>
                <a:spcPct val="150000"/>
              </a:lnSpc>
              <a:buFont typeface="+mj-lt"/>
              <a:buAutoNum type="arabicPeriod"/>
            </a:pPr>
            <a:r>
              <a:rPr lang="en-US" dirty="0" smtClean="0"/>
              <a:t>Double check.</a:t>
            </a:r>
          </a:p>
          <a:p>
            <a:pPr marL="457200" indent="-457200">
              <a:lnSpc>
                <a:spcPct val="150000"/>
              </a:lnSpc>
              <a:buFont typeface="+mj-lt"/>
              <a:buAutoNum type="arabicPeriod"/>
            </a:pPr>
            <a:r>
              <a:rPr lang="en-US" dirty="0" smtClean="0"/>
              <a:t>Do a final read through.</a:t>
            </a:r>
          </a:p>
          <a:p>
            <a:pPr marL="457200" indent="-457200">
              <a:lnSpc>
                <a:spcPct val="150000"/>
              </a:lnSpc>
              <a:buFont typeface="+mj-lt"/>
              <a:buAutoNum type="arabicPeriod"/>
            </a:pPr>
            <a:r>
              <a:rPr lang="en-US" dirty="0" smtClean="0"/>
              <a:t>Re-submit.</a:t>
            </a:r>
            <a:endParaRPr lang="en-US" dirty="0"/>
          </a:p>
        </p:txBody>
      </p:sp>
    </p:spTree>
    <p:extLst>
      <p:ext uri="{BB962C8B-B14F-4D97-AF65-F5344CB8AC3E}">
        <p14:creationId xmlns:p14="http://schemas.microsoft.com/office/powerpoint/2010/main" val="723695761"/>
      </p:ext>
    </p:extLst>
  </p:cSld>
  <p:clrMapOvr>
    <a:masterClrMapping/>
  </p:clrMapOvr>
  <p:transition spd="med">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Revise &amp; Resubmit Table</a:t>
            </a:r>
            <a:endParaRPr lang="en-US" dirty="0"/>
          </a:p>
        </p:txBody>
      </p:sp>
      <p:pic>
        <p:nvPicPr>
          <p:cNvPr id="3075"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4030" t="21348" r="23308" b="9561"/>
          <a:stretch/>
        </p:blipFill>
        <p:spPr bwMode="auto">
          <a:xfrm>
            <a:off x="990600" y="1562354"/>
            <a:ext cx="7010400" cy="517095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02643558"/>
      </p:ext>
    </p:extLst>
  </p:cSld>
  <p:clrMapOvr>
    <a:masterClrMapping/>
  </p:clrMapOvr>
  <p:transition spd="med">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 Edited Words and </a:t>
            </a:r>
            <a:r>
              <a:rPr lang="en-US" dirty="0" err="1" smtClean="0"/>
              <a:t>Xs</a:t>
            </a:r>
            <a:r>
              <a:rPr lang="en-US" dirty="0" smtClean="0"/>
              <a:t> Revision</a:t>
            </a:r>
            <a:endParaRPr lang="en-US" dirty="0"/>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09600" y="1600200"/>
            <a:ext cx="3733800" cy="4978400"/>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16200000">
            <a:off x="4343400" y="2209799"/>
            <a:ext cx="4876799" cy="3657600"/>
          </a:xfrm>
        </p:spPr>
      </p:pic>
    </p:spTree>
    <p:extLst>
      <p:ext uri="{BB962C8B-B14F-4D97-AF65-F5344CB8AC3E}">
        <p14:creationId xmlns:p14="http://schemas.microsoft.com/office/powerpoint/2010/main" val="2286132547"/>
      </p:ext>
    </p:extLst>
  </p:cSld>
  <p:clrMapOvr>
    <a:masterClrMapping/>
  </p:clrMapOvr>
  <p:transition spd="med">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Celebrate Again</a:t>
            </a:r>
            <a:endParaRPr lang="en-US" dirty="0"/>
          </a:p>
        </p:txBody>
      </p:sp>
      <p:sp>
        <p:nvSpPr>
          <p:cNvPr id="3" name="Content Placeholder 2"/>
          <p:cNvSpPr>
            <a:spLocks noGrp="1"/>
          </p:cNvSpPr>
          <p:nvPr>
            <p:ph idx="1"/>
          </p:nvPr>
        </p:nvSpPr>
        <p:spPr>
          <a:xfrm>
            <a:off x="210176" y="1524000"/>
            <a:ext cx="5029200" cy="4724400"/>
          </a:xfrm>
        </p:spPr>
        <p:txBody>
          <a:bodyPr/>
          <a:lstStyle/>
          <a:p>
            <a:r>
              <a:rPr lang="en-US" dirty="0" smtClean="0"/>
              <a:t>Send it your collaborators with a thank you note.</a:t>
            </a:r>
          </a:p>
          <a:p>
            <a:endParaRPr lang="en-US" sz="1000" dirty="0" smtClean="0"/>
          </a:p>
          <a:p>
            <a:r>
              <a:rPr lang="en-US" dirty="0" smtClean="0"/>
              <a:t>Share it with peers and colleagues (don’t worry—it’s not shameless self-promotion)—especially those whom you know might be interested in the topic or who might some day cite it.</a:t>
            </a:r>
          </a:p>
          <a:p>
            <a:endParaRPr lang="en-US" sz="1000" dirty="0"/>
          </a:p>
          <a:p>
            <a:r>
              <a:rPr lang="en-US" dirty="0" smtClean="0"/>
              <a:t>Do something nice for yourself.  This is part of the “reward” that helps motivate the new habit. It’s also good self-care.</a:t>
            </a:r>
          </a:p>
          <a:p>
            <a:endParaRPr lang="en-US" dirty="0"/>
          </a:p>
          <a:p>
            <a:r>
              <a:rPr lang="en-US" dirty="0" smtClean="0"/>
              <a:t>Remember this helps you reconnect &amp; </a:t>
            </a:r>
            <a:r>
              <a:rPr lang="en-US" b="1" dirty="0" smtClean="0"/>
              <a:t>celebrate your WHY</a:t>
            </a:r>
            <a:r>
              <a:rPr lang="en-US" dirty="0" smtClean="0"/>
              <a:t>!</a:t>
            </a:r>
            <a:endParaRPr lang="en-US" dirty="0"/>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34" t="9871" r="62605" b="72074"/>
          <a:stretch/>
        </p:blipFill>
        <p:spPr bwMode="auto">
          <a:xfrm>
            <a:off x="5239376" y="4876800"/>
            <a:ext cx="3567165" cy="15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AutoShape 5" descr="data:image/jpeg;base64,/9j/4AAQSkZJRgABAQAAAQABAAD/2wCEAAkGBxMTEhMTEhMVFhUXFhgaFRQWFxUeHBoSFhgeHhUYFxgYHSgiGR4lGxwbIj0jJSkrLi4uGB8zODMsNygtOisBCgoKDg0OGxAQGy0mICQsLCwtMCwsLC8sLCwsLCwsLC8sLCwtLCwsLCwsLC0sLCwsLCw0LCwsLCwsLCwsLCwsLP/AABEIAMMBAwMBEQACEQEDEQH/xAAcAAEAAQUBAQAAAAAAAAAAAAAABgIEBQcIAwH/xABLEAACAQMBAwYICwYEBQUBAAABAgMABBEFEiExBgcTQVFhIlVxcoGRlNIUFhcyMzVUc6OysyNCUmKh0bHB4fAkU2OCkhVDg6LTNP/EABoBAQADAQEBAAAAAAAAAAAAAAACAwQBBQb/xAAwEQACAQIFAAkEAgMBAAAAAAAAAQIDEQQSITFBBRMiMlFhcYHwkaGx0TPBI0LxFP/aAAwDAQACEQMRAD8A2XpfI/TjDETYWZJjQkm3hySVGSfBoC6+Jum+L7P2aD3aAfE3TfF9n7NB7tAPibpvi+z9mg92gHxN03xfZ+zQe7QD4m6b4vs/ZoPdoB8TdN8X2fs0Hu0A+Jum+L7P2aD3aAfE3TfF9n7NB7tAPibpvi+z9mg92gHxN03xfZ+zQe7QD4m6b4vs/ZoPdoB8TdN8X2fs0Hu0A+Jum+L7P2aD3aAfE3TfF9n7NB7tAPibpvi+z9mg92gHxN03xfZ+zQe7QD4m6b4vs/ZoPdoB8TdN8X2fs0Hu0A+Jum+L7P2aD3aAfE3TfF9n7NB7tAPibpvi+z9mg92gHxN03xfZ+zQe7QD4m6b4vs/ZoPdoB8TdN8X2fs0Hu0A+Jum+L7P2aD3aAfE3TfF9n7NB7tAPibpvi+z9mg92gHxN03xfZ+zQe7QD4m6b4vs/ZoPdoB8TdN8X2fs0Hu0A+Jum+L7P2aD3aA5k51bSOLVbuOJEjRWXZRFCqB0ancqjA30B1Zo/0EP3SflFAXdAKAUAoBQCgFAKAUAoBQCgFAKAUAoBQCgFAKAUAoBQCgFAKAUAoBQCgFAcnc8P1xe+en6SUB1No/0EP3SflFAXdAKAUAoBQCgFAKAUAoBQCgFAKAUAoBQCgFAKAUAoDxurpI1LyOqKOLMQB6zXUm9jqTexVbXCSKrxsrIwyrKQQQeBBHEVxqwaa0Z6UOCgFAWuoajDAu3PKka5xtOyqM9mSa6k3sdjFy0SLiOQMAykEEAgg5BB4EHrFcOFVAKA5O54fri989P0koDqbR/oIfuk/KKAu6AUAoBQCgFAKAUAoBQCgFAKAUAoBQCgFARnlFqbJOscnTx23R7RlgilcvKWI6MtErGIAAHOAW2hgjBzZFaXW5bCKauty16WB90On3Mx/iljaP0s90ysR3gMa7ry/nsds+ZJfPIxl69/czrp8bR2saIHne3eR3iQ/RR9KQmGcgnAG4DOcbjNZIrNv6liyRWd6+FyQT6TLEjSSancqqKWZitpshVG8kdDwx31XmTdlFff9lSmm7KK+/7MXb6ncIpluI9u4kVVslxsg9JtbKMm/o5AFDyHJAXuXFScU9Ftz8/BNxi9IvTn5+CT8n9N+DW0MG1tFEALcMtxY46skk4quTu7lM5ZpNmQqJEUBb394sMbSPnZUdQySTuCqOskkADrJFdSu7HUruyI49oyuJZQsl9MGECEbS28f72yOpUBBZ922cKD4SCrL8Lb8lt+Fst/P5wSPT7RYYo4k+bGiovmoAB/QVW3d3KpNt3ZcVw4KA5O54fri989P0koDqbR/oIfuk/KKAu6AUAoBQCgFAKAUAoBQCgFAKAUAoBQCgFAKAtNW1BbeGSZ/mxoWIHE4G4DvJ3emuxV3Y7GOZ2Rj+SWmNDCWl//AKJ2Ms5/6j/uDuRcIB/LUpyu9NidSV3psix5Q3qy3MdpvKR7M1wo4uc/8PCB17TKXPVsx79xNSgrRzEoK0c3sv7ZldNtAz/CZGV5GXCFTlI4ic7EZ68kAluLEDqCgQb4RCT0yotouVdu8yQoJW22ZUlWNjGXQEsA/A4xvIyB213q2lc66UkrsyzXkYkEO0OkKFwnX0akAt5MkCo2drkLO1yjT9RinVmhdXVWKEqcjbX5wz14o01uHFrciut68rXvQqNoWqrI437JuZN0IdgDgKpJxvJZk2QSKtjDs38S6ELQv4/gyHJS+Ekt0rRyCeMxiWSQKNoOpZFQKx2FUH5hORtZPhE1Gasl4EakbJeBJKrKhQCgOTueH64vfPT9JKA6m0f6CH7pPyigLugFAKAUAoBQCgFAKAUAoBQCgFAKAUAoBQCgI3yr/aTWNsfmyTmSTvS2XbA78ybHqqyGib+altPROXzUz93cLGjyOcKiszHsVRk/0FQSu7FaV3ZGqmieTS7y+I2ZLrJd94PRyOERc9UUceCf4iOweFp2mo+BsvaooeHz6skWsahbxQ2unwyhYmZIZJlO5IljLGPbHCWQLsgDwvDz1rmEYttyaKoxk25tefzyR5i6EOqQNNiGD4G62qMAqq3SLlN/75UKdkbwMDiDS14O299Ttr03bV31PO6eaddUvFjZQIWggBztOIA+14I3qOlZsjiSgG7ByVllj81CtHLF+v1Mla3kNhpyi3KyLDBtsyYIwF2nckbtpjnA6yw6gSItOc9SLTnU7XJHNMsrm2htbu5fCSSSS3WwozE1wMxzttKd67kJx4CtgcCTZJxk3FexZKUZNxj7e3BNNMuoWHR2LI67WZZlbbUE42tqTJ6SVhu4kjcTuABpkmu8USTWszO1ArFAKA5O54fri989P0koDqbR/oIfuk/KKAu6AUAoBQCgFAKAUAoBQCgFAKAUAoBQCgFAKAs7/S4pijODtJtbDKzqRtjDDKEHBHV3Dsrqk0SUmti7VcDArhE+OoIIIBB3EHgR2UB8iiVQFVQoHAAAAeQCguV0AoD5igBGdx4UBTFEqgKoCgcAAAB6BQFdAKAUBydzw/XF756fpJQHU2j/AEEP3SflFAXdAKAUAoCOcm+V0N5cXcEZGYHCrv3uo3M4HYHBG7uP7wqEZqTaNNbDSpQjJ8kjqZmFAKAUAoBQCgFAKAUAoBQCgFAKAUAoBQCgFAKAUAoBQCgFAcnc8P1xe+en6SUB1No/0EP3SflFAXdAKAUB53CsUYKcMVIU9jEbj66HVa+pojknyQv7a/s5BC6AHMzEHZRUYrKpYbjtINodR2xjODWSMJRkme9XxVGpRlG9/D+vuS7XOW1w+TB+yiyQpwC7Y4nJ4DydvGvNxHSNR9zRfdk8P0ZSj/Jq+fBEz5HbZtImldnd8sWYknDHweP8uK9PB5nRTk7t6nk47Kq8lBWS0+e5mq1GMUAoBQCgFAKAUAoBQCgFAKAUAoBQCgFAKAUAoBQCgFAcnc8P1xe+en6SUB1No/0EP3SflFAXdAKAUBFeUGtSg7KK6JnG2VILH+Ukbh/Wvm+k+kq8Hlppxj42tf0ubqFCDV3qyvk/q4EcplZ9lF2mZztYHXvAzj14wav6GxbqxlGTbt4u/wB7XI4mlZpq3sRmHQIb6bbtLmJ7ddlSEJ241x80LjrOTk9p44321Oj+sqJxay/dHo0+kuqpWnF5/szZUEQRVRRhVACjsUDAHqr14pRVkeHKTk3J7srrpws9Z1BbeCadgSsUbOQOJCjOBnrNEShFykkjTac895tk/Brfo+pcybQ7MvtYP/iK1Rw91c9JdHXjdMnvNxq95eo93c7KRsdmCKNSFKqfDkJJLNk+CN+PBbdvqmolF2RirwhB5YkzqsoFAKAUAoBQCgFAKAtbu/jjIDHwjwRQWYjtCKCcd+MCupNnVFsx97ygEKl5redIh86YiIqq/wATKkhcD/t3deKkoX2ZNU77NXMyDUCspWVSSoYErjaAIyM8MjqzQFdAKAUAoBQCgFAcnc8P1xe+en6SUB1No/0EP3SflFAXdAKAUBRLGGGGAI7CMiozhGayyV15nU2tUWsU9uhMatEpzgoCg8I8AR2nB9Vcp0oU1aEUl5I63KWrNO8o4zourRzw5W3m8JkHDoy2JowP5Thh2ZFUS/xzutma4f5adnujaWv8rrOzH7eYBiMqigszA8NkDt7eFaJTUdymlhqlXuo05yk5dX1zI0kcz20S744kODgcDIR84nsO7u7csqsm9D26OBpQjaSu+Wbj5Olruxge7WNzLGjldjwcMoI3MTk78+mr4xzR7dnz+jxqzVKq1Surab/U1Lyq5O6Vb3RjikuJpCTizhAYK3HZZwNrZ/lGW8gq2ri5xi4x3NdCvUkkpO0fEmOh84RSWG2u9PkskfZSFjtbA6lXDIuBwG7OO4VUqt3qjJKjdOUZXJDyy1424RY5ER2ycsrN4I7ABjj2+rsz4zE9Ukk0my/AYVVm3JNpeaRj+TPLgSuIrgKrE4WRchSeoEH5pPq8lUYXpFTlknv4l+L6McI56Wq5XJNa9Q8gUAoBQCgFAYjWNSZZIraH6abaO0RkRwpjpJCOveQoHWWHUDU4x0uycY6OT2RfWNikQOzkk/PdjlnPazdf+A4DAqLdyLk2YLl1IZIo7JPpLt+j82AeFcP6E3eVxU6ejzeBZSVnmfHxGbv7pYIi2CcABEHFnO5EXvJwKgldkEszIvzVRsbSS4k+kuLiWRznPBtkDPWBs7qtrd6y4LcR3sq4RKre/id3jSVGePHSIrKWQnhtKDlfTVTTWpS4tK7Rc1w4KAUAoBQCgOTueH64vfPT9JKA6m0f6CH7pPyigPd5lBUEgFvmg9ZHUKhKpGLSb32OpN6o9KmcFAW+oxu0UixnDlGCHscqdk58tDq3NGcj+bO6u+ja7Bgt0JOw2RJISfDOz+6WxjbO/CrgEAVolUS0R6FTERhdR1ZI+f6IfB7U43h3UduyU37/AECsFfZFOE7zNiz6fDJbKl1GjosY2hIAQNld538MdtXNJrUzxnKMrxdjSvTaf05mh0q6lskOC4ecoSp3vg5GN3zWby44Vk0zXS0PU/8ARWcMrms3sTjl3ykmlt7KPS2yL1iiyruKqAPBH8B3nJ4qEbr4Xzk2ko8mClBKTc+DJaNpVrpEKoih53GZJP3nPWSd+ymeCj+pyaw4vHUsHFJ6yfH9vwRJRnXd+D5y8ljuNIunYAbKFl352ZkPgbJwN+cD01ooYhYiipkYxdOqkZy+0OG6ji6dSWCjDAkEEgbW/r9NWVsPTrJZ0doYqpQbyPcWHJe0iUqIUbPEyAOT6WzgdwqNPB0YKyivfUlUx1eo7uTXpp+DMAVpMgoBQCgFAKAw2paD0k63Ec8sMqxmIlBEQ0ZbawRIjAENvyP61OM7KzRZGdlZq5l0XAAJJwOJxk95wAPUKgVkW0qRXvL29lYKkH/DxsxwFSMBp3ydwy5xnsjFWvuqK51LpaRUVzr+i4SUyh72UFY40c2yMCCF2TtTup4MwyADvVCeBdgObdle5zbsr3/RaaTcCy0aJ2JylspwMEmaQeCo7SXYAeWuyWap7nZLPVfqWHJ5+i6O5mZc29g4uAqFdgl1ZYjkksyGKUZJJJbO7a3ynrouWTnr2Vy9D01rWrp7W2gGIry+IA6Pa/YQtlmYnOdpYwRkYyQSMYrkYxzN8I5GEVJvhfcmSyqpWPaJbZyM7yVXALE+Uj0mqvMo8z3rhwUAoBQHJ3PD9cXvnp+klAdTaP8AQQ/dJ+UUBHeVtwxmjiG7GCD17THAOe7FfMdNVpyrwox8n7s34WKUHJl9NyhENg93KM9GhyOG0ynAA72OPXXtYLEurho1Jb8+2hS6F63Vx5MxYXiTRpLGco6hlParDIrYnfUolFxbi90e9dImouVPOpJDdzJCFMcLGNUx9JKu52dj81FbIAXeccRWeVaz0PXodHKdNOW719F+y+5Zk319pFsV2cj4RNGd+yu47J9COvpFSn2mkYoJQjN+yJNznysulXhQ4PR43fwswDf0Jqc+6VUf5EZrQYI0toEiA6MRJsY4bOyMH08fTUlsQk222zFaPycFvdTFFX4MxE0Sf8q6YMk3RjqVkwcdpOKio2ZKU7peJn7i3RwVdQwPURXKlKFSOWauiMZOLujXt9cLqN4lhagfA7Z1ku5F+a7ocpCD1jaG/twf4d9cKcI2p01ZIv1jHPLd7Gx60GYsdZ1eG1iaa4cJGOs5OSeAAG8k9grqTexKMXJ2RH+TXL+C+naC3huDsjLysqKijqzl9red2MZ9ANSlBxV2WToSgrtol1QKRQCgFAKAUBZarqsNugeZwgJwo3lmc8FRRvdj2AE12MXLYlGLlsRU6E9zKZUt/gyM4c9O0jlpN37T4IH6JW3A7T5OcErVufKrXv8APEuzqKs3f0/e585VaKrCK2aWaee4cLl5GwsC4M8nRx7MYwngg7PznWkJc8IU57y2S+Iy17yPtyiiBEgIkik8BBskwuHUOgIDDI7j31FVHfXUgq0r9rUubnkzbyxyrMu20oIkkIAY5GAQRw2RuHZgd+eKbT0OKpJNW4Lafk2Q9tLDL+0h2wWnBfpFkUKSxBUhhsrgjdjIxvrqno0zqqaNPky9hZbG0zMXkfG25GM44Ko/dUZOB3kkkkkwbuQcrl3XCIoBQCgOTueH64vfPT9JKA6bh1KGC1heeVI16NPCdgozsjcM8a6k3sdUXLRGBl5b6PLKm1cxl1I2WIlUA53ZbAGM9u6qauBp1ZRnON2tmaIwrRi0loyKc9EEzyWNtCp6Bs7Oz80yk4343bl35P8AE3fVVSCilCKsjf0bKKU5yev9Ex5qoXTTYVfa3NJsbQIJjMjFTg7wCN+/qIq6l3TFjmnXbXl+CXVYZCB8mObS3hYXFyOluC5kIJ8BGY5AC/vEdpzv37t1VRpJavc31sdOSyQ0jsefIgi61LUb7iqMLaE/ypguQe8gH/uNdhrJsoqdmEY+5ONRskmikhkGUkRkYfysMGptXKE7O6NWaJyjn0WUWF+Ge2yfg9wATiPO7d+8o61G9erIxVCm6btLY1SgqqzR35Np2l7HLGJY3V42GQ6kFSO3NaLmVpp2Zq7lry7+FObOznSGLhcXrsAoTrWPfluzwd7cBgZNUSqZnliaqdLL2pL0RlOT3KGwsYFhs7e8nQb2litZTtv1uzMFznu3AAAYAqcWktCE4Tm7ya+p7rzs2QYJNHcwn/qRYx5QCW/pXOtXJz/zy4szM6jFa6tasIJkbGTHKvhGKUqVDbOQQwDHccEcRggVbCa3RGLlTlqi15vOQyaakn7TpZZSu0+zsgKudlVGT2nfnfu7KnOeY7WrOoyX1ApFAKAUAoDxvbkRxvI3BFZjjsUZP+FdSu7HUruxhuTulE4u7nw7mRc5O8QxsMiGEfugDiRvY5J6gJTlwtic5f6x2/Je6zrUduBtZeRt0UKb5JG7FXs7Sdw4kiuRi2RjByLXQNKkV3urnZNzKACF3rFCN6woesA7yf3m38AK7KXC2JTkrZVsZyoFYoBQCgFAKAUAoDk7nh+uL3z0/SSgOlJNBtru1hS4hSQdEgBIG0uUG9G4qfJXVJrYlGcou6Zp695stStpyLZFniJ8FiYtkr1CWOQ44dxG/ca0dZGS1PQWIpzj2tGbdttVht5LPTjs9MYh4C5IRI4zvyxJwSuBk5IB7Kyyks1jC4uV5kQ1TljOs7tFK4CuR0bomzhTjGAc+nOfJXhVsfONR5W/RrQ+go9HU3SSnFardN3J7yf1f4TEGKNG43OjAjB7Rkb1PbXsUK3Wxvaz8Dw8Th+pna91wzz5W6l8GsrmcbikTFfPIwn/ANiKsk7JsqhHNJI0/bcqW0/SrSGJ2jmuDLM0gjR8J0hVcbbAZIUdR4d9Sw0LxubOrVSo29kTfmp5aTXyPHcIxePes4QhZF4ENjwVcZG4HeDuG41ZUglsU4ikoO6M/wAuvgPwVhqDKIj80n5/SY3GIDeXG/gO3O7NUTy27RVSz5uyaR5HaFfXnS29pJItqzYmdiVjIB3bSg73Ix4IPZk4xWWnGUtFsbak4Rs5bm4uS3N7Z2YVggllH/vSAEg/yLwT0b+81phSjExzrSkS2rCohXKHlNbPMbaWGKWFTiVpN4DcCEUKckdu7fkbuNedVx8I1MnC3f63PUo9HVJUusu7vZL+9UednyEgs7pL20mMUQDGaJmJRoip3hjvABw2Dkbuqtigk8yMTqyksklqXunc4FpNcJAu1iTdFN4BR3xnY3MWRv5XAPrGeqom7Fk8HUjByfG65+ehLKsMgoBQCgFAfHUEEEZBGCD1g8QaAwY5MqPBS5uo0HCNZfBUdilgWA7trd1VPP5Is6zxSLzS9EgtyWjTw2+dIxZ5GH80jksfJmuOTe5GU3LcyNRIigFAKAUAoBQCgFAcnc8P1xe+en6SUB0LrPK2HT7OB5Vd2MSbKIp3+CPnN81R5d/YDUJzUUaMPhpV5WiYTkjzmPeXCRGCNFckbpgXXduJRgNsZ3eDvHHgKhCrmZpxGAVKLd39NDDc5kxs9Zsr0g7GyuT3IzLKPLsPUaryzTKqPapuJtNdPt3YTCKJmOGEmwpJ3biGxnh11Z1VNyzZVfxsUddVUcmZ28L6F7VhUQ7ncB/9KucdsWfN6VM1VW7jLqH8iLPmuhgutLtxNFFIYWkXDorbJDkgjaBwdkqa7Rk8isSrNxqOzL7lxy4g05AigPOV/ZwjcAvAM+Pmr3cTjd1kKlRQI06Tnrwa85Icn5Nane6vrkMiHBiVvDxx2Qo+ij7xvO/r31TCPWPNJmipNUllijddlaRwoscSKiKMKigAAdwFakrGJtt3Zjdb5VWdoyJcTpGz8FOSQO1gAdle84FRcktyUacpbIyltcJIivG6ujDKupBBHaCNxqW5Fpp6kel5C2bEHZcY+cNtjtHr2s5PqxWGXR1BtOz+u56EelMQla6+m3zzM/dWqPE0TqDGyFGXqKEYI9VbbK1jApNSzLc07qXM/PEWlsrlX2SHiVxhsqcqNoeCT34APdWd0GtUz2IdJwkstSPqbktnLIpYYJUEqeokbxWk8ZqzPWhwUAoBQCgFAKAUAoBQCgFAKAUAoBQHJ3PD9cXvnp+klAdRafCr2sSOoZWhQMpGQQUGQRQ6m07ojWk82Vjb3K3MYkyh2kjZ8ordRG7aOO8mq1Sinc2VMfWnDIy/5f8AJYahamMYEqHbhY8A4HzT/Kw3eo9VdqQzKxnpVMkrkN5suWLQN/6Zf5ikjOxCz7vJE5/K3BgQB+7tV0p27Ety6tSv24m16vMhY67p4uLeaA8JI2XyFhgH0HfXGrqxKMsrTNF83HLM6cblJkdkYFtleq4Tdg54BuBPVsisdOqoaM3VaLqWa+Ii9zLcXtyWIMk877gBxY7gFzwUAY7AF47qqbdSWhbZQj5E4suabUkKyRzwRSAbisswYd20qf51eqE1syh4iD0aM0OSnKBxsvqCKvWRK+cHjgrED/Wp5KviQ6yiv9TJcnuaa3ifpbuRrqTOcMCELdrAkl/+447qlGir3epGeJb0jobFRQAAAABuAHAAcAKuMx9oC2u76OLHSOFzwzVFbE0qNusklcnGnKfdR6RlWAZSCDwKncf8jVsJxms0XdEWmtGVb+4/0qRwbR/hP9O3y+mgPuT2es/2oD5luwes/wBuygG0eseqgKlbPCgPtAKAUAoBQCgFAKAUAoBQHJ3PD9cXvnp+klAdTaP9BD90n5RQF3QELt5J5nwrOG2ss2SAvd3AdlfIUp4rE1MsW73u3d6fpLw5Z6UlThG7LHl/LpFwXgu3xNCmWljU7US9QZgCDkkeAc5LDdmvrnSzLUy0usWseTF8m9fvbWESITqdgCQJYwwniC8QyP4RwMbjnygVBqdPR6k5wjJ2fZf2J5yd5VWl6ubeZWYfOjO5185Dv9PDvqUZJ7GedOUN0aO5aW4tdTu4yMI77Y8kg2/zFhXmYyld6bnrYOqlFX2JdzM6Ys0014V8GIdDD57DMh7sKUA7mNXYKjkTk92UY+spWitjZ+saxBaxmS4lWNe1jvJ7FHFj3CtzaW558YuTsiH23LG8vyRplsFiBwbu6yE79iNd7H0+XFQU3LulzpRh337IyA5GyyjN5qF3K2N6xOIY/QkQz6ya7k8WQ6xLupfksL3mrtm8KK5u4n/jExb17W/1EVx0kSWIlyl9DCyWut6WdtJDf2w+ch2i4XyHLru/hLDtFQtOHmWXpVPJk6vbJruOKWOQorxqdnfjDDI4HjvrFj8DPE2cJ2024ZClVVO6auXWj6QIBukY5+cDjZz2gYyPXVmB6PWFWkm77ri/jbj6katbrODJ16BSKAUAoBQFDjr9fkoCugFAKAUAoBQCgFAKAUAoDk7nh+uL3z0/SSgOptH+gh+6T8ooC7oCiKFVzsgDJJOOsniahCnGF8qtfX3Z1tvc0Te8317daleRgdHCbhpGncHZIfLIF/5hCudw3DJyRurWqiUUehHEQjBPmxuXkzoUVlbpbw52VzljxZz85m7yf8hVEm27swzm5yuzB8r+b+C7zLF/w90N6zx7st1bYXGfOGGHb1VVKmnsTp1nHR6o0Xyqa7+EMl8SZ4wIyzYyUGSh2gPDGGyGO8gjNY6ua9pG6GW3Z2Jlyf5epYabDb26CW6cyM24lELyEJnG932dnwR6SOBujUUYpLcpnRzzbexm+TPN/PdyC81h3djvS3Y9XV0gG5F/6a47+sVOFNvtTITrKKy0zaVsiqihVCqB4KrgAL1AAbhu7KvMjPWgItzitKLTMZIG2Ok2c52MHjjq2sVg6Rc1RvHx19D0ui1B1+14aepZc3V5NL0hYsY1SNd5JHSLnhngdnZz6DVXRtSc7t7afX/hd0rTpwtbdtv2/wC7EC5W8odVsrmaOaaRUZi1vIoATAOU2RjZIxhSpzjj5dU5Ti9S3D0MPWgnFa8r59jb/Je/e4tLeaQAPJEjNjhtMu/A6hWiLukzx60FCpKK4ZlKkVCgFAKApZjwA/t3UBS7HByBw7T2eSgCPuGd3++3+9AelAKAUAoBQCgFAKAUAoDk7nh+uL3z0/SSgOptH+gh+6T8ooC7oBQCgFAKA0/z9aeoNrcAYc7Ubd6jwlz5PC9dZsStLmvCy3Rmuafkdbx28N6w6SeRdpWYbowepB1HHFuPHgN1TpU0lchXqttx4NjVcZyiI7h5P6jjwoCugLe/thLFJGTgOrKT2BhjNQqQzxcfFWJ055Jqa4dynTbCOCNYohhV9ZPWSesmuU6cacVGOx2rVlVm5z3Pmq6ZFcxNDOgeNhvU/wBCDxBHaN4qbSaszkKkoSzRdme9vCqKqIAFVQqqOAVRgAeiukW23dnpQ4KA8bu6SJGkkYIiAszMcAKOJNDqV9EYLQeXNheP0cE4L9SMrIW80OBteipOEluWTozgrtEgZescf8RUSoHf2igK6AoC44cOz+3ZQFQOaA+0AoBQCgFAKAUAoDk7nh+uL3z0/SSgOptH+gh+6T8ooC7oBQCgFAKA1Zz+N+wtB/1WPqT/AFrPiO6asLuzP8z91t6XAM70aVD6JGKj/wAStTovsIrxCtUZNKtKSht28Dy/3oCpWB4UB8Y9QoD5vHHeO3dx/wBf99wFdAKAUBSzY/tQEP507e7ksglnEJHaVekXCNiMAnIV9x8ML1HHHvE4WvqXUHFSvIhnI3mqmd1uNRdkwQywxsA+Qcgs6HCDuXf3rirJVVa0TRVxKSywNyAVQYT7QCgFAUJxI9Pr/wBQf98AK6AUAoBQCgFAKAUBydzw/XF756fpJQHU2j/QQ/dJ+UUBd0AoBQCgFAaU5+NRDXFvAD9HGzsO+QgLnvwh/wDKsmJeyNuFXZbLzmF1UA3NqTxxMg7dwST/AAj9dSw8tLHMVHaRt+tJjFAUlaAoQHJ4HgN/+nl7KHT6QSMHA/r5eqhw9KAUBSzY/wAh2mgCLjynj/vsoCqgFAKAUAoBQFk2oRLJ0bOA5xgeUbgTwz/es0sZQjV6qUlm8CxUpuOZLQva0lYoBQCgFAKAUAoDk7nh+uL3z0/SSgOptH+gh+6T8ooC7oBQCgFAWOtarFawvPM2yiDJ7SepVHWSdwFcbSV2SjFydkcxa/qz3dxLcSfOkbOP4V4Ko8igD0V505Znc9OMVFWR68ltaazuobhcnYbw1H70bbnX1Hd3gV2nLLK5ycc0WjqCzuklRJI2DI6hlYcCpGQa9FO55jVnZntQ4KAoJwe493X5e+gK6AUB8JoClAeJ9A7B/egK6AUAoBQCgFAKAhGt6TOHJ2S4ycOuScZJG0OORnj/AGr5DpHA4lVM1sy4a1dr3150PSo1oWtexLdNuNuNG35wAwIwdoDfmvp8LV62lGXlrfe5gqRyyaLqtBAUAoBQCgFAKA5O54fri989P0koDqbR/oIfuk/KKAu6AUBbX0kgX9kgZu8gAeXtqjETqxj/AIo3fm7InBRb7TsRabWLqNtqVZMDfsqm4gdQAUk+g14EcX0gqvbhL0SVvw/ybOqouOjRqflprGo6hJl7adIlP7OERS4X+ZiVG03f1dWN+faqZ5PY04WlQS7Ulf1IwdLuBxgmH/xyf2qlwfgTq9Su5I82tJBxjceVW/tXMrKro2FzYcvDaYtbra+Dk+BJgnomPEH+Qn1HuJxpo1LaSM9alm7UdzeEMyuoZGDKRkMpBBHaCONajCV0AoCnZPUfXQHzJ7B6/wDTtoD6F6zvoCqgFAKAUAoBQCgFAKAUAoBQCgFAKAUAoDk7nh+uL3z0/SSgJVa84mpKiKLnACqAOig4Abv3KA9PlI1P7T+FB7lAPlI1P7T+FB7lAPlI1P7T+FB7lAPlI1P7T+FB7lAPlI1P7T+FB7lAPlI1P7T+FB7lAPlI1P7T+FB7lAPlI1P7T+FB7lAfF5xdSHC5A8kUH/50B9+UjU/tP4UHuUA+UjU/tP4UHuUA+UjU/tP4UHuUA+UjU/tP4UHuUA+UjU/tP4UHuUA+UjU/tP4UHuUA+UjU/tP4UHuUA+UjU/tP4UHuUA+UjU/tP4UHuUA+UjU/tP4UHuUA+UjU/tP4UHuUA+UjU/tP4UHuUA+UjU/tP4UHuUA+UjU/tP4UHuUA+UjU/tP4UHuUA+UjU/tP4UHuUA+UjU/tP4UHuUA+UjU/tP4UHuUA+UjU/tP4UHuUA+UjU/tP4UHuUA+UjU/tP4UHuUA+UjU/tP4UHuUBrXlTqEk91NNM21I5BZsKMkKANygAbgK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7" descr="data:image/jpeg;base64,/9j/4AAQSkZJRgABAQAAAQABAAD/2wCEAAkGBxMTEhMTEhMVFhUXFhgaFRQWFxUeHBoSFhgeHhUYFxgYHSgiGR4lGxwbIj0jJSkrLi4uGB8zODMsNygtOisBCgoKDg0OGxAQGy0mICQsLCwtMCwsLC8sLCwsLCwsLC8sLCwtLCwsLCwsLC0sLCwsLCw0LCwsLCwsLCwsLCwsLP/AABEIAMMBAwMBEQACEQEDEQH/xAAcAAEAAQUBAQAAAAAAAAAAAAAABgIEBQcIAwH/xABLEAACAQMBAwYICwYEBQUBAAABAgMABBEFEiExBgcTQVFhIlVxcoGRlNIUFhcyMzVUc6OysyNCUmKh0bHB4fAkU2OCkhVDg6LTNP/EABoBAQADAQEBAAAAAAAAAAAAAAACAwQBBQb/xAAwEQACAQIFAAkEAgMBAAAAAAAAAQIDEQQSITFBBRMiMlFhcYHwkaGx0TPBI0LxFP/aAAwDAQACEQMRAD8A2XpfI/TjDETYWZJjQkm3hySVGSfBoC6+Jum+L7P2aD3aAfE3TfF9n7NB7tAPibpvi+z9mg92gHxN03xfZ+zQe7QD4m6b4vs/ZoPdoB8TdN8X2fs0Hu0A+Jum+L7P2aD3aAfE3TfF9n7NB7tAPibpvi+z9mg92gHxN03xfZ+zQe7QD4m6b4vs/ZoPdoB8TdN8X2fs0Hu0A+Jum+L7P2aD3aAfE3TfF9n7NB7tAPibpvi+z9mg92gHxN03xfZ+zQe7QD4m6b4vs/ZoPdoB8TdN8X2fs0Hu0A+Jum+L7P2aD3aAfE3TfF9n7NB7tAPibpvi+z9mg92gHxN03xfZ+zQe7QD4m6b4vs/ZoPdoB8TdN8X2fs0Hu0A+Jum+L7P2aD3aAfE3TfF9n7NB7tAPibpvi+z9mg92gHxN03xfZ+zQe7QD4m6b4vs/ZoPdoB8TdN8X2fs0Hu0A+Jum+L7P2aD3aA5k51bSOLVbuOJEjRWXZRFCqB0ancqjA30B1Zo/0EP3SflFAXdAKAUAoBQCgFAKAUAoBQCgFAKAUAoBQCgFAKAUAoBQCgFAKAUAoBQCgFAcnc8P1xe+en6SUB1No/0EP3SflFAXdAKAUAoBQCgFAKAUAoBQCgFAKAUAoBQCgFAKAUAoDxurpI1LyOqKOLMQB6zXUm9jqTexVbXCSKrxsrIwyrKQQQeBBHEVxqwaa0Z6UOCgFAWuoajDAu3PKka5xtOyqM9mSa6k3sdjFy0SLiOQMAykEEAgg5BB4EHrFcOFVAKA5O54fri989P0koDqbR/oIfuk/KKAu6AUAoBQCgFAKAUAoBQCgFAKAUAoBQCgFARnlFqbJOscnTx23R7RlgilcvKWI6MtErGIAAHOAW2hgjBzZFaXW5bCKauty16WB90On3Mx/iljaP0s90ysR3gMa7ry/nsds+ZJfPIxl69/czrp8bR2saIHne3eR3iQ/RR9KQmGcgnAG4DOcbjNZIrNv6liyRWd6+FyQT6TLEjSSancqqKWZitpshVG8kdDwx31XmTdlFff9lSmm7KK+/7MXb6ncIpluI9u4kVVslxsg9JtbKMm/o5AFDyHJAXuXFScU9Ftz8/BNxi9IvTn5+CT8n9N+DW0MG1tFEALcMtxY46skk4quTu7lM5ZpNmQqJEUBb394sMbSPnZUdQySTuCqOskkADrJFdSu7HUruyI49oyuJZQsl9MGECEbS28f72yOpUBBZ922cKD4SCrL8Lb8lt+Fst/P5wSPT7RYYo4k+bGiovmoAB/QVW3d3KpNt3ZcVw4KA5O54fri989P0koDqbR/oIfuk/KKAu6AUAoBQCgFAKAUAoBQCgFAKAUAoBQCgFAKAtNW1BbeGSZ/mxoWIHE4G4DvJ3emuxV3Y7GOZ2Rj+SWmNDCWl//AKJ2Ms5/6j/uDuRcIB/LUpyu9NidSV3psix5Q3qy3MdpvKR7M1wo4uc/8PCB17TKXPVsx79xNSgrRzEoK0c3sv7ZldNtAz/CZGV5GXCFTlI4ic7EZ68kAluLEDqCgQb4RCT0yotouVdu8yQoJW22ZUlWNjGXQEsA/A4xvIyB213q2lc66UkrsyzXkYkEO0OkKFwnX0akAt5MkCo2drkLO1yjT9RinVmhdXVWKEqcjbX5wz14o01uHFrciut68rXvQqNoWqrI437JuZN0IdgDgKpJxvJZk2QSKtjDs38S6ELQv4/gyHJS+Ekt0rRyCeMxiWSQKNoOpZFQKx2FUH5hORtZPhE1Gasl4EakbJeBJKrKhQCgOTueH64vfPT9JKA6m0f6CH7pPyigLugFAKAUAoBQCgFAKAUAoBQCgFAKAUAoBQCgI3yr/aTWNsfmyTmSTvS2XbA78ybHqqyGib+altPROXzUz93cLGjyOcKiszHsVRk/0FQSu7FaV3ZGqmieTS7y+I2ZLrJd94PRyOERc9UUceCf4iOweFp2mo+BsvaooeHz6skWsahbxQ2unwyhYmZIZJlO5IljLGPbHCWQLsgDwvDz1rmEYttyaKoxk25tefzyR5i6EOqQNNiGD4G62qMAqq3SLlN/75UKdkbwMDiDS14O299Ttr03bV31PO6eaddUvFjZQIWggBztOIA+14I3qOlZsjiSgG7ByVllj81CtHLF+v1Mla3kNhpyi3KyLDBtsyYIwF2nckbtpjnA6yw6gSItOc9SLTnU7XJHNMsrm2htbu5fCSSSS3WwozE1wMxzttKd67kJx4CtgcCTZJxk3FexZKUZNxj7e3BNNMuoWHR2LI67WZZlbbUE42tqTJ6SVhu4kjcTuABpkmu8USTWszO1ArFAKA5O54fri989P0koDqbR/oIfuk/KKAu6AUAoBQCgFAKAUAoBQCgFAKAUAoBQCgFAKAs7/S4pijODtJtbDKzqRtjDDKEHBHV3Dsrqk0SUmti7VcDArhE+OoIIIBB3EHgR2UB8iiVQFVQoHAAAAeQCguV0AoD5igBGdx4UBTFEqgKoCgcAAAB6BQFdAKAUBydzw/XF756fpJQHU2j/AEEP3SflFAXdAKAUAoCOcm+V0N5cXcEZGYHCrv3uo3M4HYHBG7uP7wqEZqTaNNbDSpQjJ8kjqZmFAKAUAoBQCgFAKAUAoBQCgFAKAUAoBQCgFAKAUAoBQCgFAcnc8P1xe+en6SUB1No/0EP3SflFAXdAKAUB53CsUYKcMVIU9jEbj66HVa+pojknyQv7a/s5BC6AHMzEHZRUYrKpYbjtINodR2xjODWSMJRkme9XxVGpRlG9/D+vuS7XOW1w+TB+yiyQpwC7Y4nJ4DydvGvNxHSNR9zRfdk8P0ZSj/Jq+fBEz5HbZtImldnd8sWYknDHweP8uK9PB5nRTk7t6nk47Kq8lBWS0+e5mq1GMUAoBQCgFAKAUAoBQCgFAKAUAoBQCgFAKAUAoBQCgFAcnc8P1xe+en6SUB1No/0EP3SflFAXdAKAUBFeUGtSg7KK6JnG2VILH+Ukbh/Wvm+k+kq8Hlppxj42tf0ubqFCDV3qyvk/q4EcplZ9lF2mZztYHXvAzj14wav6GxbqxlGTbt4u/wB7XI4mlZpq3sRmHQIb6bbtLmJ7ddlSEJ241x80LjrOTk9p44321Oj+sqJxay/dHo0+kuqpWnF5/szZUEQRVRRhVACjsUDAHqr14pRVkeHKTk3J7srrpws9Z1BbeCadgSsUbOQOJCjOBnrNEShFykkjTac895tk/Brfo+pcybQ7MvtYP/iK1Rw91c9JdHXjdMnvNxq95eo93c7KRsdmCKNSFKqfDkJJLNk+CN+PBbdvqmolF2RirwhB5YkzqsoFAKAUAoBQCgFAKAtbu/jjIDHwjwRQWYjtCKCcd+MCupNnVFsx97ygEKl5redIh86YiIqq/wATKkhcD/t3deKkoX2ZNU77NXMyDUCspWVSSoYErjaAIyM8MjqzQFdAKAUAoBQCgFAcnc8P1xe+en6SUB1No/0EP3SflFAXdAKAUBRLGGGGAI7CMiozhGayyV15nU2tUWsU9uhMatEpzgoCg8I8AR2nB9Vcp0oU1aEUl5I63KWrNO8o4zourRzw5W3m8JkHDoy2JowP5Thh2ZFUS/xzutma4f5adnujaWv8rrOzH7eYBiMqigszA8NkDt7eFaJTUdymlhqlXuo05yk5dX1zI0kcz20S744kODgcDIR84nsO7u7csqsm9D26OBpQjaSu+Wbj5Olruxge7WNzLGjldjwcMoI3MTk78+mr4xzR7dnz+jxqzVKq1Surab/U1Lyq5O6Vb3RjikuJpCTizhAYK3HZZwNrZ/lGW8gq2ri5xi4x3NdCvUkkpO0fEmOh84RSWG2u9PkskfZSFjtbA6lXDIuBwG7OO4VUqt3qjJKjdOUZXJDyy1424RY5ER2ycsrN4I7ABjj2+rsz4zE9Ukk0my/AYVVm3JNpeaRj+TPLgSuIrgKrE4WRchSeoEH5pPq8lUYXpFTlknv4l+L6McI56Wq5XJNa9Q8gUAoBQCgFAYjWNSZZIraH6abaO0RkRwpjpJCOveQoHWWHUDU4x0uycY6OT2RfWNikQOzkk/PdjlnPazdf+A4DAqLdyLk2YLl1IZIo7JPpLt+j82AeFcP6E3eVxU6ejzeBZSVnmfHxGbv7pYIi2CcABEHFnO5EXvJwKgldkEszIvzVRsbSS4k+kuLiWRznPBtkDPWBs7qtrd6y4LcR3sq4RKre/id3jSVGePHSIrKWQnhtKDlfTVTTWpS4tK7Rc1w4KAUAoBQCgOTueH64vfPT9JKA6m0f6CH7pPyigPd5lBUEgFvmg9ZHUKhKpGLSb32OpN6o9KmcFAW+oxu0UixnDlGCHscqdk58tDq3NGcj+bO6u+ja7Bgt0JOw2RJISfDOz+6WxjbO/CrgEAVolUS0R6FTERhdR1ZI+f6IfB7U43h3UduyU37/AECsFfZFOE7zNiz6fDJbKl1GjosY2hIAQNld538MdtXNJrUzxnKMrxdjSvTaf05mh0q6lskOC4ecoSp3vg5GN3zWby44Vk0zXS0PU/8ARWcMrms3sTjl3ykmlt7KPS2yL1iiyruKqAPBH8B3nJ4qEbr4Xzk2ko8mClBKTc+DJaNpVrpEKoih53GZJP3nPWSd+ymeCj+pyaw4vHUsHFJ6yfH9vwRJRnXd+D5y8ljuNIunYAbKFl352ZkPgbJwN+cD01ooYhYiipkYxdOqkZy+0OG6ji6dSWCjDAkEEgbW/r9NWVsPTrJZ0doYqpQbyPcWHJe0iUqIUbPEyAOT6WzgdwqNPB0YKyivfUlUx1eo7uTXpp+DMAVpMgoBQCgFAKAw2paD0k63Ec8sMqxmIlBEQ0ZbawRIjAENvyP61OM7KzRZGdlZq5l0XAAJJwOJxk95wAPUKgVkW0qRXvL29lYKkH/DxsxwFSMBp3ydwy5xnsjFWvuqK51LpaRUVzr+i4SUyh72UFY40c2yMCCF2TtTup4MwyADvVCeBdgObdle5zbsr3/RaaTcCy0aJ2JylspwMEmaQeCo7SXYAeWuyWap7nZLPVfqWHJ5+i6O5mZc29g4uAqFdgl1ZYjkksyGKUZJJJbO7a3ynrouWTnr2Vy9D01rWrp7W2gGIry+IA6Pa/YQtlmYnOdpYwRkYyQSMYrkYxzN8I5GEVJvhfcmSyqpWPaJbZyM7yVXALE+Uj0mqvMo8z3rhwUAoBQHJ3PD9cXvnp+klAdTaP8AQQ/dJ+UUBHeVtwxmjiG7GCD17THAOe7FfMdNVpyrwox8n7s34WKUHJl9NyhENg93KM9GhyOG0ynAA72OPXXtYLEurho1Jb8+2hS6F63Vx5MxYXiTRpLGco6hlParDIrYnfUolFxbi90e9dImouVPOpJDdzJCFMcLGNUx9JKu52dj81FbIAXeccRWeVaz0PXodHKdNOW719F+y+5Zk319pFsV2cj4RNGd+yu47J9COvpFSn2mkYoJQjN+yJNznysulXhQ4PR43fwswDf0Jqc+6VUf5EZrQYI0toEiA6MRJsY4bOyMH08fTUlsQk222zFaPycFvdTFFX4MxE0Sf8q6YMk3RjqVkwcdpOKio2ZKU7peJn7i3RwVdQwPURXKlKFSOWauiMZOLujXt9cLqN4lhagfA7Z1ku5F+a7ocpCD1jaG/twf4d9cKcI2p01ZIv1jHPLd7Gx60GYsdZ1eG1iaa4cJGOs5OSeAAG8k9grqTexKMXJ2RH+TXL+C+naC3huDsjLysqKijqzl9red2MZ9ANSlBxV2WToSgrtol1QKRQCgFAKAUBZarqsNugeZwgJwo3lmc8FRRvdj2AE12MXLYlGLlsRU6E9zKZUt/gyM4c9O0jlpN37T4IH6JW3A7T5OcErVufKrXv8APEuzqKs3f0/e585VaKrCK2aWaee4cLl5GwsC4M8nRx7MYwngg7PznWkJc8IU57y2S+Iy17yPtyiiBEgIkik8BBskwuHUOgIDDI7j31FVHfXUgq0r9rUubnkzbyxyrMu20oIkkIAY5GAQRw2RuHZgd+eKbT0OKpJNW4Lafk2Q9tLDL+0h2wWnBfpFkUKSxBUhhsrgjdjIxvrqno0zqqaNPky9hZbG0zMXkfG25GM44Ko/dUZOB3kkkkkwbuQcrl3XCIoBQCgOTueH64vfPT9JKA6bh1KGC1heeVI16NPCdgozsjcM8a6k3sdUXLRGBl5b6PLKm1cxl1I2WIlUA53ZbAGM9u6qauBp1ZRnON2tmaIwrRi0loyKc9EEzyWNtCp6Bs7Oz80yk4343bl35P8AE3fVVSCilCKsjf0bKKU5yev9Ex5qoXTTYVfa3NJsbQIJjMjFTg7wCN+/qIq6l3TFjmnXbXl+CXVYZCB8mObS3hYXFyOluC5kIJ8BGY5AC/vEdpzv37t1VRpJavc31sdOSyQ0jsefIgi61LUb7iqMLaE/ypguQe8gH/uNdhrJsoqdmEY+5ONRskmikhkGUkRkYfysMGptXKE7O6NWaJyjn0WUWF+Ge2yfg9wATiPO7d+8o61G9erIxVCm6btLY1SgqqzR35Np2l7HLGJY3V42GQ6kFSO3NaLmVpp2Zq7lry7+FObOznSGLhcXrsAoTrWPfluzwd7cBgZNUSqZnliaqdLL2pL0RlOT3KGwsYFhs7e8nQb2litZTtv1uzMFznu3AAAYAqcWktCE4Tm7ya+p7rzs2QYJNHcwn/qRYx5QCW/pXOtXJz/zy4szM6jFa6tasIJkbGTHKvhGKUqVDbOQQwDHccEcRggVbCa3RGLlTlqi15vOQyaakn7TpZZSu0+zsgKudlVGT2nfnfu7KnOeY7WrOoyX1ApFAKAUAoDxvbkRxvI3BFZjjsUZP+FdSu7HUruxhuTulE4u7nw7mRc5O8QxsMiGEfugDiRvY5J6gJTlwtic5f6x2/Je6zrUduBtZeRt0UKb5JG7FXs7Sdw4kiuRi2RjByLXQNKkV3urnZNzKACF3rFCN6woesA7yf3m38AK7KXC2JTkrZVsZyoFYoBQCgFAKAUAoDk7nh+uL3z0/SSgOlJNBtru1hS4hSQdEgBIG0uUG9G4qfJXVJrYlGcou6Zp695stStpyLZFniJ8FiYtkr1CWOQ44dxG/ca0dZGS1PQWIpzj2tGbdttVht5LPTjs9MYh4C5IRI4zvyxJwSuBk5IB7Kyyks1jC4uV5kQ1TljOs7tFK4CuR0bomzhTjGAc+nOfJXhVsfONR5W/RrQ+go9HU3SSnFardN3J7yf1f4TEGKNG43OjAjB7Rkb1PbXsUK3Wxvaz8Dw8Th+pna91wzz5W6l8GsrmcbikTFfPIwn/ANiKsk7JsqhHNJI0/bcqW0/SrSGJ2jmuDLM0gjR8J0hVcbbAZIUdR4d9Sw0LxubOrVSo29kTfmp5aTXyPHcIxePes4QhZF4ENjwVcZG4HeDuG41ZUglsU4ikoO6M/wAuvgPwVhqDKIj80n5/SY3GIDeXG/gO3O7NUTy27RVSz5uyaR5HaFfXnS29pJItqzYmdiVjIB3bSg73Ix4IPZk4xWWnGUtFsbak4Rs5bm4uS3N7Z2YVggllH/vSAEg/yLwT0b+81phSjExzrSkS2rCohXKHlNbPMbaWGKWFTiVpN4DcCEUKckdu7fkbuNedVx8I1MnC3f63PUo9HVJUusu7vZL+9UednyEgs7pL20mMUQDGaJmJRoip3hjvABw2Dkbuqtigk8yMTqyksklqXunc4FpNcJAu1iTdFN4BR3xnY3MWRv5XAPrGeqom7Fk8HUjByfG65+ehLKsMgoBQCgFAfHUEEEZBGCD1g8QaAwY5MqPBS5uo0HCNZfBUdilgWA7trd1VPP5Is6zxSLzS9EgtyWjTw2+dIxZ5GH80jksfJmuOTe5GU3LcyNRIigFAKAUAoBQCgFAcnc8P1xe+en6SUB0LrPK2HT7OB5Vd2MSbKIp3+CPnN81R5d/YDUJzUUaMPhpV5WiYTkjzmPeXCRGCNFckbpgXXduJRgNsZ3eDvHHgKhCrmZpxGAVKLd39NDDc5kxs9Zsr0g7GyuT3IzLKPLsPUaryzTKqPapuJtNdPt3YTCKJmOGEmwpJ3biGxnh11Z1VNyzZVfxsUddVUcmZ28L6F7VhUQ7ncB/9KucdsWfN6VM1VW7jLqH8iLPmuhgutLtxNFFIYWkXDorbJDkgjaBwdkqa7Rk8isSrNxqOzL7lxy4g05AigPOV/ZwjcAvAM+Pmr3cTjd1kKlRQI06Tnrwa85Icn5Nane6vrkMiHBiVvDxx2Qo+ij7xvO/r31TCPWPNJmipNUllijddlaRwoscSKiKMKigAAdwFakrGJtt3Zjdb5VWdoyJcTpGz8FOSQO1gAdle84FRcktyUacpbIyltcJIivG6ujDKupBBHaCNxqW5Fpp6kel5C2bEHZcY+cNtjtHr2s5PqxWGXR1BtOz+u56EelMQla6+m3zzM/dWqPE0TqDGyFGXqKEYI9VbbK1jApNSzLc07qXM/PEWlsrlX2SHiVxhsqcqNoeCT34APdWd0GtUz2IdJwkstSPqbktnLIpYYJUEqeokbxWk8ZqzPWhwUAoBQCgFAKAUAoBQCgFAKAUAoBQHJ3PD9cXvnp+klAdRafCr2sSOoZWhQMpGQQUGQRQ6m07ojWk82Vjb3K3MYkyh2kjZ8ordRG7aOO8mq1Sinc2VMfWnDIy/5f8AJYahamMYEqHbhY8A4HzT/Kw3eo9VdqQzKxnpVMkrkN5suWLQN/6Zf5ikjOxCz7vJE5/K3BgQB+7tV0p27Ety6tSv24m16vMhY67p4uLeaA8JI2XyFhgH0HfXGrqxKMsrTNF83HLM6cblJkdkYFtleq4Tdg54BuBPVsisdOqoaM3VaLqWa+Ii9zLcXtyWIMk877gBxY7gFzwUAY7AF47qqbdSWhbZQj5E4suabUkKyRzwRSAbisswYd20qf51eqE1syh4iD0aM0OSnKBxsvqCKvWRK+cHjgrED/Wp5KviQ6yiv9TJcnuaa3ifpbuRrqTOcMCELdrAkl/+447qlGir3epGeJb0jobFRQAAAABuAHAAcAKuMx9oC2u76OLHSOFzwzVFbE0qNusklcnGnKfdR6RlWAZSCDwKncf8jVsJxms0XdEWmtGVb+4/0qRwbR/hP9O3y+mgPuT2es/2oD5luwes/wBuygG0eseqgKlbPCgPtAKAUAoBQCgFAKAUAoBQHJ3PD9cXvnp+klAdTaP9BD90n5RQF3QELt5J5nwrOG2ss2SAvd3AdlfIUp4rE1MsW73u3d6fpLw5Z6UlThG7LHl/LpFwXgu3xNCmWljU7US9QZgCDkkeAc5LDdmvrnSzLUy0usWseTF8m9fvbWESITqdgCQJYwwniC8QyP4RwMbjnygVBqdPR6k5wjJ2fZf2J5yd5VWl6ubeZWYfOjO5185Dv9PDvqUZJ7GedOUN0aO5aW4tdTu4yMI77Y8kg2/zFhXmYyld6bnrYOqlFX2JdzM6Ys0014V8GIdDD57DMh7sKUA7mNXYKjkTk92UY+spWitjZ+saxBaxmS4lWNe1jvJ7FHFj3CtzaW558YuTsiH23LG8vyRplsFiBwbu6yE79iNd7H0+XFQU3LulzpRh337IyA5GyyjN5qF3K2N6xOIY/QkQz6ya7k8WQ6xLupfksL3mrtm8KK5u4n/jExb17W/1EVx0kSWIlyl9DCyWut6WdtJDf2w+ch2i4XyHLru/hLDtFQtOHmWXpVPJk6vbJruOKWOQorxqdnfjDDI4HjvrFj8DPE2cJ2024ZClVVO6auXWj6QIBukY5+cDjZz2gYyPXVmB6PWFWkm77ri/jbj6katbrODJ16BSKAUAoBQFDjr9fkoCugFAKAUAoBQCgFAKAUAoDk7nh+uL3z0/SSgOptH+gh+6T8ooC7oCiKFVzsgDJJOOsniahCnGF8qtfX3Z1tvc0Te8317daleRgdHCbhpGncHZIfLIF/5hCudw3DJyRurWqiUUehHEQjBPmxuXkzoUVlbpbw52VzljxZz85m7yf8hVEm27swzm5yuzB8r+b+C7zLF/w90N6zx7st1bYXGfOGGHb1VVKmnsTp1nHR6o0Xyqa7+EMl8SZ4wIyzYyUGSh2gPDGGyGO8gjNY6ua9pG6GW3Z2Jlyf5epYabDb26CW6cyM24lELyEJnG932dnwR6SOBujUUYpLcpnRzzbexm+TPN/PdyC81h3djvS3Y9XV0gG5F/6a47+sVOFNvtTITrKKy0zaVsiqihVCqB4KrgAL1AAbhu7KvMjPWgItzitKLTMZIG2Ok2c52MHjjq2sVg6Rc1RvHx19D0ui1B1+14aepZc3V5NL0hYsY1SNd5JHSLnhngdnZz6DVXRtSc7t7afX/hd0rTpwtbdtv2/wC7EC5W8odVsrmaOaaRUZi1vIoATAOU2RjZIxhSpzjj5dU5Ti9S3D0MPWgnFa8r59jb/Je/e4tLeaQAPJEjNjhtMu/A6hWiLukzx60FCpKK4ZlKkVCgFAKApZjwA/t3UBS7HByBw7T2eSgCPuGd3++3+9AelAKAUAoBQCgFAKAUAoDk7nh+uL3z0/SSgOptH+gh+6T8ooC7oBQCgFAKA0/z9aeoNrcAYc7Ubd6jwlz5PC9dZsStLmvCy3Rmuafkdbx28N6w6SeRdpWYbowepB1HHFuPHgN1TpU0lchXqttx4NjVcZyiI7h5P6jjwoCugLe/thLFJGTgOrKT2BhjNQqQzxcfFWJ055Jqa4dynTbCOCNYohhV9ZPWSesmuU6cacVGOx2rVlVm5z3Pmq6ZFcxNDOgeNhvU/wBCDxBHaN4qbSaszkKkoSzRdme9vCqKqIAFVQqqOAVRgAeiukW23dnpQ4KA8bu6SJGkkYIiAszMcAKOJNDqV9EYLQeXNheP0cE4L9SMrIW80OBteipOEluWTozgrtEgZescf8RUSoHf2igK6AoC44cOz+3ZQFQOaA+0AoBQCgFAKAUAoDk7nh+uL3z0/SSgOptH+gh+6T8ooC7oBQCgFAKA1Zz+N+wtB/1WPqT/AFrPiO6asLuzP8z91t6XAM70aVD6JGKj/wAStTovsIrxCtUZNKtKSht28Dy/3oCpWB4UB8Y9QoD5vHHeO3dx/wBf99wFdAKAUBSzY/tQEP507e7ksglnEJHaVekXCNiMAnIV9x8ML1HHHvE4WvqXUHFSvIhnI3mqmd1uNRdkwQywxsA+Qcgs6HCDuXf3rirJVVa0TRVxKSywNyAVQYT7QCgFAUJxI9Pr/wBQf98AK6AUAoBQCgFAKAUBydzw/XF756fpJQHU2j/QQ/dJ+UUBd0AoBQCgFAaU5+NRDXFvAD9HGzsO+QgLnvwh/wDKsmJeyNuFXZbLzmF1UA3NqTxxMg7dwST/AAj9dSw8tLHMVHaRt+tJjFAUlaAoQHJ4HgN/+nl7KHT6QSMHA/r5eqhw9KAUBSzY/wAh2mgCLjynj/vsoCqgFAKAUAoBQFk2oRLJ0bOA5xgeUbgTwz/es0sZQjV6qUlm8CxUpuOZLQva0lYoBQCgFAKAUAoDk7nh+uL3z0/SSgOptH+gh+6T8ooC7oBQCgFAWOtarFawvPM2yiDJ7SepVHWSdwFcbSV2SjFydkcxa/qz3dxLcSfOkbOP4V4Ko8igD0V505Znc9OMVFWR68ltaazuobhcnYbw1H70bbnX1Hd3gV2nLLK5ycc0WjqCzuklRJI2DI6hlYcCpGQa9FO55jVnZntQ4KAoJwe493X5e+gK6AUB8JoClAeJ9A7B/egK6AUAoBQCgFAKAhGt6TOHJ2S4ycOuScZJG0OORnj/AGr5DpHA4lVM1sy4a1dr3150PSo1oWtexLdNuNuNG35wAwIwdoDfmvp8LV62lGXlrfe5gqRyyaLqtBAUAoBQCgFAKA5O54fri989P0koDqbR/oIfuk/KKAu6AUBbX0kgX9kgZu8gAeXtqjETqxj/AIo3fm7InBRb7TsRabWLqNtqVZMDfsqm4gdQAUk+g14EcX0gqvbhL0SVvw/ybOqouOjRqflprGo6hJl7adIlP7OERS4X+ZiVG03f1dWN+faqZ5PY04WlQS7Ulf1IwdLuBxgmH/xyf2qlwfgTq9Su5I82tJBxjceVW/tXMrKro2FzYcvDaYtbra+Dk+BJgnomPEH+Qn1HuJxpo1LaSM9alm7UdzeEMyuoZGDKRkMpBBHaCONajCV0AoCnZPUfXQHzJ7B6/wDTtoD6F6zvoCqgFAKAUAoBQCgFAKAUAoBQCgFAKAUAoDk7nh+uL3z0/SSgJVa84mpKiKLnACqAOig4Abv3KA9PlI1P7T+FB7lAPlI1P7T+FB7lAPlI1P7T+FB7lAPlI1P7T+FB7lAPlI1P7T+FB7lAPlI1P7T+FB7lAPlI1P7T+FB7lAPlI1P7T+FB7lAfF5xdSHC5A8kUH/50B9+UjU/tP4UHuUA+UjU/tP4UHuUA+UjU/tP4UHuUA+UjU/tP4UHuUA+UjU/tP4UHuUA+UjU/tP4UHuUA+UjU/tP4UHuUA+UjU/tP4UHuUA+UjU/tP4UHuUA+UjU/tP4UHuUA+UjU/tP4UHuUA+UjU/tP4UHuUA+UjU/tP4UHuUA+UjU/tP4UHuUA+UjU/tP4UHuUA+UjU/tP4UHuUA+UjU/tP4UHuUA+UjU/tP4UHuUA+UjU/tP4UHuUA+UjU/tP4UHuUA+UjU/tP4UHuUA+UjU/tP4UHuUBrXlTqEk91NNM21I5BZsKMkKANygAbgKA/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descr="http://coloringkids.org/wp-content/uploads/thank-you-cards-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57" t="19709" r="6858" b="20099"/>
          <a:stretch/>
        </p:blipFill>
        <p:spPr bwMode="auto">
          <a:xfrm>
            <a:off x="5715000" y="1752600"/>
            <a:ext cx="2935512" cy="200134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138465"/>
      </p:ext>
    </p:extLst>
  </p:cSld>
  <p:clrMapOvr>
    <a:masterClrMapping/>
  </p:clrMapOvr>
  <p:transition spd="med">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Reflect for a Moment</a:t>
            </a:r>
            <a:endParaRPr lang="en-US" dirty="0"/>
          </a:p>
        </p:txBody>
      </p:sp>
      <p:sp>
        <p:nvSpPr>
          <p:cNvPr id="6" name="Content Placeholder 5"/>
          <p:cNvSpPr>
            <a:spLocks noGrp="1"/>
          </p:cNvSpPr>
          <p:nvPr>
            <p:ph sz="half" idx="2"/>
          </p:nvPr>
        </p:nvSpPr>
        <p:spPr>
          <a:xfrm>
            <a:off x="4343401" y="1600200"/>
            <a:ext cx="4156364" cy="2286000"/>
          </a:xfrm>
        </p:spPr>
        <p:txBody>
          <a:bodyPr/>
          <a:lstStyle/>
          <a:p>
            <a:pPr marL="457200" lvl="0" indent="-457200">
              <a:buFont typeface="+mj-lt"/>
              <a:buAutoNum type="arabicPeriod" startAt="6"/>
            </a:pPr>
            <a:r>
              <a:rPr lang="en-US" sz="2400" b="1" dirty="0"/>
              <a:t>What kind of celebration means the most to you? </a:t>
            </a:r>
            <a:r>
              <a:rPr lang="en-US" sz="2400" b="1" dirty="0" smtClean="0"/>
              <a:t>Name </a:t>
            </a:r>
            <a:r>
              <a:rPr lang="en-US" sz="2400" b="1" dirty="0"/>
              <a:t>3-5 </a:t>
            </a:r>
            <a:r>
              <a:rPr lang="en-US" sz="2400" b="1" dirty="0" smtClean="0"/>
              <a:t>ways that you find fulfilling.</a:t>
            </a:r>
            <a:endParaRPr lang="en-US" sz="2400" dirty="0"/>
          </a:p>
        </p:txBody>
      </p:sp>
      <p:pic>
        <p:nvPicPr>
          <p:cNvPr id="7" name="Content Placeholder 6" descr="http://www.yellowstonepacktrips.com/images/retreat2.JPG"/>
          <p:cNvPicPr>
            <a:picLocks noGrp="1"/>
          </p:cNvPicPr>
          <p:nvPr>
            <p:ph sz="half" idx="1"/>
          </p:nvPr>
        </p:nvPicPr>
        <p:blipFill rotWithShape="1">
          <a:blip r:embed="rId2" cstate="print">
            <a:extLst>
              <a:ext uri="{28A0092B-C50C-407E-A947-70E740481C1C}">
                <a14:useLocalDpi xmlns:a14="http://schemas.microsoft.com/office/drawing/2010/main" val="0"/>
              </a:ext>
            </a:extLst>
          </a:blip>
          <a:srcRect l="56057"/>
          <a:stretch/>
        </p:blipFill>
        <p:spPr bwMode="auto">
          <a:xfrm>
            <a:off x="838200" y="1600200"/>
            <a:ext cx="2814364" cy="4419600"/>
          </a:xfrm>
          <a:prstGeom prst="rect">
            <a:avLst/>
          </a:prstGeom>
          <a:noFill/>
          <a:ln w="38100">
            <a:solidFill>
              <a:schemeClr val="tx1"/>
            </a:solidFill>
            <a:miter lim="800000"/>
            <a:headEnd/>
            <a:tailEnd/>
          </a:ln>
          <a:extLst/>
        </p:spPr>
      </p:pic>
    </p:spTree>
    <p:extLst>
      <p:ext uri="{BB962C8B-B14F-4D97-AF65-F5344CB8AC3E}">
        <p14:creationId xmlns:p14="http://schemas.microsoft.com/office/powerpoint/2010/main" val="2348543826"/>
      </p:ext>
    </p:extLst>
  </p:cSld>
  <p:clrMapOvr>
    <a:masterClrMapping/>
  </p:clrMapOvr>
  <p:transition spd="med">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Resources</a:t>
            </a:r>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0" t="43651" r="79920" b="12896"/>
          <a:stretch/>
        </p:blipFill>
        <p:spPr bwMode="auto">
          <a:xfrm>
            <a:off x="445718" y="1600200"/>
            <a:ext cx="2526082" cy="32929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4" t="44916" r="80231" b="10169"/>
          <a:stretch/>
        </p:blipFill>
        <p:spPr bwMode="auto">
          <a:xfrm>
            <a:off x="3563257" y="1607457"/>
            <a:ext cx="2380343" cy="32856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2" t="43204" r="79561" b="5605"/>
          <a:stretch/>
        </p:blipFill>
        <p:spPr bwMode="auto">
          <a:xfrm>
            <a:off x="6574971" y="1611085"/>
            <a:ext cx="2188029" cy="32820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06400" y="5486400"/>
            <a:ext cx="8204200" cy="1107996"/>
          </a:xfrm>
          <a:prstGeom prst="rect">
            <a:avLst/>
          </a:prstGeom>
          <a:noFill/>
        </p:spPr>
        <p:txBody>
          <a:bodyPr wrap="square" rtlCol="0">
            <a:spAutoFit/>
          </a:bodyPr>
          <a:lstStyle/>
          <a:p>
            <a:r>
              <a:rPr lang="en-US" b="1" dirty="0" smtClean="0">
                <a:latin typeface="+mn-lt"/>
              </a:rPr>
              <a:t>On-Line Tutorials From Elsevier Journal Publisher</a:t>
            </a:r>
          </a:p>
          <a:p>
            <a:r>
              <a:rPr lang="en-US" sz="1800" dirty="0">
                <a:latin typeface="+mn-lt"/>
                <a:hlinkClick r:id="rId6"/>
              </a:rPr>
              <a:t>https://</a:t>
            </a:r>
            <a:r>
              <a:rPr lang="en-US" sz="1800" dirty="0" smtClean="0">
                <a:latin typeface="+mn-lt"/>
                <a:hlinkClick r:id="rId6"/>
              </a:rPr>
              <a:t>www.elsevier.com/connect/tutorial-getting-your-paper-noticed</a:t>
            </a:r>
            <a:endParaRPr lang="en-US" sz="1800" dirty="0" smtClean="0">
              <a:latin typeface="+mn-lt"/>
            </a:endParaRPr>
          </a:p>
          <a:p>
            <a:endParaRPr lang="en-US" dirty="0">
              <a:latin typeface="+mn-lt"/>
            </a:endParaRPr>
          </a:p>
        </p:txBody>
      </p:sp>
    </p:spTree>
    <p:extLst>
      <p:ext uri="{BB962C8B-B14F-4D97-AF65-F5344CB8AC3E}">
        <p14:creationId xmlns:p14="http://schemas.microsoft.com/office/powerpoint/2010/main" val="3375623427"/>
      </p:ext>
    </p:extLst>
  </p:cSld>
  <p:clrMapOvr>
    <a:masterClrMapping/>
  </p:clrMapOvr>
  <p:transition spd="med">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Resources, Continued</a:t>
            </a:r>
            <a:endParaRPr lang="en-US" dirty="0"/>
          </a:p>
        </p:txBody>
      </p:sp>
      <p:sp>
        <p:nvSpPr>
          <p:cNvPr id="3" name="Content Placeholder 2"/>
          <p:cNvSpPr>
            <a:spLocks noGrp="1"/>
          </p:cNvSpPr>
          <p:nvPr>
            <p:ph idx="1"/>
          </p:nvPr>
        </p:nvSpPr>
        <p:spPr/>
        <p:txBody>
          <a:bodyPr/>
          <a:lstStyle/>
          <a:p>
            <a:endParaRPr lang="en-US"/>
          </a:p>
        </p:txBody>
      </p:sp>
      <p:pic>
        <p:nvPicPr>
          <p:cNvPr id="1026" name="Picture 2" descr="https://images-na.ssl-images-amazon.com/images/I/51Cz-8eTCcL._SX311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198055" cy="3504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na.ssl-images-amazon.com/images/I/51GZVnysCyL._SX331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892" y="1600200"/>
            <a:ext cx="2332990" cy="34959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ages-na.ssl-images-amazon.com/images/I/510GNKAWWSL._SX365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576" y="1600200"/>
            <a:ext cx="2502530" cy="3402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78642"/>
      </p:ext>
    </p:extLst>
  </p:cSld>
  <p:clrMapOvr>
    <a:masterClrMapping/>
  </p:clrMapOvr>
  <p:transition spd="med">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Resources from P2P Colleagues</a:t>
            </a:r>
            <a:endParaRPr lang="en-US" dirty="0"/>
          </a:p>
        </p:txBody>
      </p:sp>
      <p:pic>
        <p:nvPicPr>
          <p:cNvPr id="5122" name="Picture 2" descr="https://images-na.ssl-images-amazon.com/images/I/41tK0UCH5tL._SX303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22" y="1514450"/>
            <a:ext cx="2905125" cy="475297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images-na.ssl-images-amazon.com/images/I/51foE4S%2BWR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831" y="1514450"/>
            <a:ext cx="3333750"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606974"/>
      </p:ext>
    </p:extLst>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Each Time You Write</a:t>
            </a:r>
            <a:endParaRPr lang="en-US" dirty="0"/>
          </a:p>
        </p:txBody>
      </p:sp>
      <p:sp>
        <p:nvSpPr>
          <p:cNvPr id="5" name="Content Placeholder 4"/>
          <p:cNvSpPr>
            <a:spLocks noGrp="1"/>
          </p:cNvSpPr>
          <p:nvPr>
            <p:ph idx="1"/>
          </p:nvPr>
        </p:nvSpPr>
        <p:spPr>
          <a:xfrm>
            <a:off x="5199743" y="1999343"/>
            <a:ext cx="3733800" cy="3733800"/>
          </a:xfrm>
        </p:spPr>
        <p:txBody>
          <a:bodyPr/>
          <a:lstStyle/>
          <a:p>
            <a:pPr marL="457200" indent="-457200"/>
            <a:r>
              <a:rPr lang="en-US" b="1" dirty="0" smtClean="0"/>
              <a:t>Start</a:t>
            </a:r>
            <a:r>
              <a:rPr lang="en-US" dirty="0" smtClean="0"/>
              <a:t> each </a:t>
            </a:r>
            <a:r>
              <a:rPr lang="en-US" b="1" dirty="0" smtClean="0"/>
              <a:t>session with a goal</a:t>
            </a:r>
            <a:r>
              <a:rPr lang="en-US" dirty="0" smtClean="0"/>
              <a:t>, focus, and work towards it.</a:t>
            </a:r>
            <a:endParaRPr lang="en-US" dirty="0"/>
          </a:p>
          <a:p>
            <a:pPr marL="457200" indent="-457200"/>
            <a:endParaRPr lang="en-US" sz="1000" dirty="0" smtClean="0"/>
          </a:p>
          <a:p>
            <a:pPr marL="457200" indent="-457200"/>
            <a:r>
              <a:rPr lang="en-US" b="1" dirty="0" smtClean="0"/>
              <a:t>Break</a:t>
            </a:r>
            <a:r>
              <a:rPr lang="en-US" dirty="0" smtClean="0"/>
              <a:t> the </a:t>
            </a:r>
            <a:r>
              <a:rPr lang="en-US" b="1" dirty="0" smtClean="0"/>
              <a:t>bigger project down into small pieces</a:t>
            </a:r>
            <a:r>
              <a:rPr lang="en-US" dirty="0" smtClean="0"/>
              <a:t>.</a:t>
            </a:r>
          </a:p>
          <a:p>
            <a:pPr marL="457200" indent="-457200"/>
            <a:endParaRPr lang="en-US" sz="1000" dirty="0" smtClean="0"/>
          </a:p>
          <a:p>
            <a:pPr marL="457200" indent="-457200"/>
            <a:r>
              <a:rPr lang="en-US" b="1" dirty="0" smtClean="0"/>
              <a:t>Wrap</a:t>
            </a:r>
            <a:r>
              <a:rPr lang="en-US" dirty="0" smtClean="0"/>
              <a:t> </a:t>
            </a:r>
            <a:r>
              <a:rPr lang="en-US" dirty="0"/>
              <a:t>up each </a:t>
            </a:r>
            <a:r>
              <a:rPr lang="en-US" dirty="0" smtClean="0"/>
              <a:t>session </a:t>
            </a:r>
            <a:r>
              <a:rPr lang="en-US" b="1" dirty="0" smtClean="0"/>
              <a:t>with</a:t>
            </a:r>
            <a:r>
              <a:rPr lang="en-US" dirty="0" smtClean="0"/>
              <a:t> </a:t>
            </a:r>
            <a:r>
              <a:rPr lang="en-US" b="1" dirty="0" smtClean="0"/>
              <a:t>notes</a:t>
            </a:r>
            <a:r>
              <a:rPr lang="en-US" dirty="0" smtClean="0"/>
              <a:t> about what to work </a:t>
            </a:r>
            <a:r>
              <a:rPr lang="en-US" b="1" dirty="0" smtClean="0"/>
              <a:t>on</a:t>
            </a:r>
            <a:r>
              <a:rPr lang="en-US" dirty="0" smtClean="0"/>
              <a:t> </a:t>
            </a:r>
            <a:r>
              <a:rPr lang="en-US" b="1" dirty="0" smtClean="0"/>
              <a:t>next time </a:t>
            </a:r>
            <a:r>
              <a:rPr lang="en-US" dirty="0" smtClean="0"/>
              <a:t>you write.</a:t>
            </a:r>
            <a:endParaRPr lang="en-US" dirty="0"/>
          </a:p>
        </p:txBody>
      </p:sp>
      <p:sp>
        <p:nvSpPr>
          <p:cNvPr id="3" name="AutoShape 2" descr="https://encrypted-tbn3.gstatic.com/images?q=tbn:ANd9GcSkgqfFqVy0WpEnxePl6F3M-_NLS0W9SIoQ4S391Lf51V_bKcfVK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http://lifehacker.ru/wp-content/uploads/2015/05/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999343"/>
            <a:ext cx="5044168" cy="315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579718"/>
      </p:ext>
    </p:extLst>
  </p:cSld>
  <p:clrMapOvr>
    <a:masterClrMapping/>
  </p:clrMapOvr>
  <p:transition spd="med">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30" y="537210"/>
            <a:ext cx="8229600" cy="609600"/>
          </a:xfrm>
        </p:spPr>
        <p:txBody>
          <a:bodyPr/>
          <a:lstStyle/>
          <a:p>
            <a:r>
              <a:rPr lang="en-US" dirty="0" smtClean="0"/>
              <a:t>Penn State (Free) Resource on Publishing</a:t>
            </a:r>
            <a:endParaRPr lang="en-US" dirty="0"/>
          </a:p>
        </p:txBody>
      </p:sp>
      <p:pic>
        <p:nvPicPr>
          <p:cNvPr id="4" name="Content Placeholder 3"/>
          <p:cNvPicPr>
            <a:picLocks noGrp="1" noChangeAspect="1"/>
          </p:cNvPicPr>
          <p:nvPr>
            <p:ph idx="1"/>
          </p:nvPr>
        </p:nvPicPr>
        <p:blipFill rotWithShape="1">
          <a:blip r:embed="rId2"/>
          <a:srcRect l="12463" t="10579" r="13801" b="10942"/>
          <a:stretch/>
        </p:blipFill>
        <p:spPr>
          <a:xfrm>
            <a:off x="342899" y="1258134"/>
            <a:ext cx="8475551" cy="5074086"/>
          </a:xfrm>
          <a:prstGeom prst="rect">
            <a:avLst/>
          </a:prstGeom>
          <a:ln w="38100"/>
        </p:spPr>
      </p:pic>
      <p:sp>
        <p:nvSpPr>
          <p:cNvPr id="5" name="TextBox 4"/>
          <p:cNvSpPr txBox="1"/>
          <p:nvPr/>
        </p:nvSpPr>
        <p:spPr>
          <a:xfrm>
            <a:off x="651510" y="6377940"/>
            <a:ext cx="8046720" cy="369332"/>
          </a:xfrm>
          <a:prstGeom prst="rect">
            <a:avLst/>
          </a:prstGeom>
          <a:noFill/>
        </p:spPr>
        <p:txBody>
          <a:bodyPr wrap="square" rtlCol="0">
            <a:spAutoFit/>
          </a:bodyPr>
          <a:lstStyle/>
          <a:p>
            <a:pPr algn="ctr"/>
            <a:r>
              <a:rPr lang="en-US" b="1" dirty="0"/>
              <a:t>http://sites.psu.edu/pubhub/</a:t>
            </a:r>
          </a:p>
        </p:txBody>
      </p:sp>
    </p:spTree>
    <p:extLst>
      <p:ext uri="{BB962C8B-B14F-4D97-AF65-F5344CB8AC3E}">
        <p14:creationId xmlns:p14="http://schemas.microsoft.com/office/powerpoint/2010/main" val="347936775"/>
      </p:ext>
    </p:extLst>
  </p:cSld>
  <p:clrMapOvr>
    <a:masterClrMapping/>
  </p:clrMapOvr>
  <p:transition spd="med">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75" y="604777"/>
            <a:ext cx="8229600" cy="609600"/>
          </a:xfrm>
        </p:spPr>
        <p:txBody>
          <a:bodyPr/>
          <a:lstStyle/>
          <a:p>
            <a:r>
              <a:rPr lang="en-US" dirty="0" smtClean="0"/>
              <a:t>Peer Review for Non-Journal Articles</a:t>
            </a:r>
            <a:endParaRPr lang="en-US" dirty="0"/>
          </a:p>
        </p:txBody>
      </p:sp>
      <p:pic>
        <p:nvPicPr>
          <p:cNvPr id="4" name="Picture 2"/>
          <p:cNvPicPr>
            <a:picLocks noGrp="1" noChangeAspect="1" noChangeArrowheads="1"/>
          </p:cNvPicPr>
          <p:nvPr>
            <p:ph idx="1"/>
          </p:nvPr>
        </p:nvPicPr>
        <p:blipFill>
          <a:blip r:embed="rId2" cstate="print"/>
          <a:srcRect l="11875" t="7032" r="11875" b="27344"/>
          <a:stretch>
            <a:fillRect/>
          </a:stretch>
        </p:blipFill>
        <p:spPr bwMode="auto">
          <a:xfrm>
            <a:off x="714016" y="1449728"/>
            <a:ext cx="7476739" cy="5147841"/>
          </a:xfrm>
          <a:prstGeom prst="rect">
            <a:avLst/>
          </a:prstGeom>
          <a:noFill/>
          <a:ln w="9525">
            <a:noFill/>
            <a:miter lim="800000"/>
            <a:headEnd/>
            <a:tailEnd/>
          </a:ln>
        </p:spPr>
      </p:pic>
    </p:spTree>
    <p:extLst>
      <p:ext uri="{BB962C8B-B14F-4D97-AF65-F5344CB8AC3E}">
        <p14:creationId xmlns:p14="http://schemas.microsoft.com/office/powerpoint/2010/main" val="1430707524"/>
      </p:ext>
    </p:extLst>
  </p:cSld>
  <p:clrMapOvr>
    <a:masterClrMapping/>
  </p:clrMapOvr>
  <p:transition spd="med">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21" y="755248"/>
            <a:ext cx="8919147" cy="609600"/>
          </a:xfrm>
        </p:spPr>
        <p:txBody>
          <a:bodyPr/>
          <a:lstStyle/>
          <a:p>
            <a:r>
              <a:rPr lang="en-US" dirty="0" smtClean="0"/>
              <a:t>Community Engagement Friendly</a:t>
            </a:r>
            <a:br>
              <a:rPr lang="en-US" dirty="0" smtClean="0"/>
            </a:br>
            <a:r>
              <a:rPr lang="en-US" dirty="0" smtClean="0"/>
              <a:t>Book Publishers—Stylus &amp; Campus Compact</a:t>
            </a:r>
            <a:endParaRPr lang="en-US" dirty="0"/>
          </a:p>
        </p:txBody>
      </p:sp>
      <p:pic>
        <p:nvPicPr>
          <p:cNvPr id="4" name="Picture 3"/>
          <p:cNvPicPr>
            <a:picLocks noChangeAspect="1"/>
          </p:cNvPicPr>
          <p:nvPr/>
        </p:nvPicPr>
        <p:blipFill rotWithShape="1">
          <a:blip r:embed="rId2"/>
          <a:srcRect l="27143" t="12742" r="24091" b="38081"/>
          <a:stretch/>
        </p:blipFill>
        <p:spPr>
          <a:xfrm>
            <a:off x="582794" y="1840373"/>
            <a:ext cx="7978411" cy="4525703"/>
          </a:xfrm>
          <a:prstGeom prst="rect">
            <a:avLst/>
          </a:prstGeom>
          <a:ln w="28575">
            <a:solidFill>
              <a:schemeClr val="tx1"/>
            </a:solidFill>
          </a:ln>
        </p:spPr>
      </p:pic>
    </p:spTree>
    <p:extLst>
      <p:ext uri="{BB962C8B-B14F-4D97-AF65-F5344CB8AC3E}">
        <p14:creationId xmlns:p14="http://schemas.microsoft.com/office/powerpoint/2010/main" val="644877446"/>
      </p:ext>
    </p:extLst>
  </p:cSld>
  <p:clrMapOvr>
    <a:masterClrMapping/>
  </p:clrMapOvr>
  <p:transition spd="med">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MSU Press</a:t>
            </a:r>
            <a:endParaRPr lang="en-US" dirty="0"/>
          </a:p>
        </p:txBody>
      </p:sp>
      <p:pic>
        <p:nvPicPr>
          <p:cNvPr id="4" name="Content Placeholder 3"/>
          <p:cNvPicPr>
            <a:picLocks noGrp="1" noChangeAspect="1"/>
          </p:cNvPicPr>
          <p:nvPr>
            <p:ph idx="1"/>
          </p:nvPr>
        </p:nvPicPr>
        <p:blipFill rotWithShape="1">
          <a:blip r:embed="rId2"/>
          <a:srcRect l="35520" t="19480" r="27467" b="35426"/>
          <a:stretch/>
        </p:blipFill>
        <p:spPr>
          <a:xfrm>
            <a:off x="457201" y="1384735"/>
            <a:ext cx="7555864" cy="5178109"/>
          </a:xfrm>
          <a:prstGeom prst="rect">
            <a:avLst/>
          </a:prstGeom>
          <a:ln w="38100"/>
        </p:spPr>
      </p:pic>
    </p:spTree>
    <p:extLst>
      <p:ext uri="{BB962C8B-B14F-4D97-AF65-F5344CB8AC3E}">
        <p14:creationId xmlns:p14="http://schemas.microsoft.com/office/powerpoint/2010/main" val="589615541"/>
      </p:ext>
    </p:extLst>
  </p:cSld>
  <p:clrMapOvr>
    <a:masterClrMapping/>
  </p:clrMapOvr>
  <p:transition spd="med">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a Writing Group For You?</a:t>
            </a:r>
            <a:endParaRPr lang="en-US" dirty="0"/>
          </a:p>
        </p:txBody>
      </p:sp>
      <p:sp>
        <p:nvSpPr>
          <p:cNvPr id="3" name="Content Placeholder 2"/>
          <p:cNvSpPr>
            <a:spLocks noGrp="1"/>
          </p:cNvSpPr>
          <p:nvPr>
            <p:ph idx="1"/>
          </p:nvPr>
        </p:nvSpPr>
        <p:spPr>
          <a:xfrm>
            <a:off x="304800" y="1447800"/>
            <a:ext cx="4572000" cy="4648200"/>
          </a:xfrm>
        </p:spPr>
        <p:txBody>
          <a:bodyPr/>
          <a:lstStyle/>
          <a:p>
            <a:r>
              <a:rPr lang="en-US" b="1" dirty="0" smtClean="0"/>
              <a:t>Find friends and colleagues committed to writing.</a:t>
            </a:r>
          </a:p>
          <a:p>
            <a:endParaRPr lang="en-US" sz="1000" dirty="0" smtClean="0"/>
          </a:p>
          <a:p>
            <a:r>
              <a:rPr lang="en-US" b="1" dirty="0" smtClean="0"/>
              <a:t>Establish ground rules.</a:t>
            </a:r>
          </a:p>
          <a:p>
            <a:pPr lvl="1"/>
            <a:r>
              <a:rPr lang="en-US" sz="2000" dirty="0" smtClean="0"/>
              <a:t>Idea number of people?</a:t>
            </a:r>
          </a:p>
          <a:p>
            <a:pPr lvl="1"/>
            <a:r>
              <a:rPr lang="en-US" sz="2000" dirty="0" smtClean="0"/>
              <a:t>How often to meet?</a:t>
            </a:r>
          </a:p>
          <a:p>
            <a:pPr lvl="1"/>
            <a:r>
              <a:rPr lang="en-US" sz="2000" dirty="0" smtClean="0"/>
              <a:t>What do you write? </a:t>
            </a:r>
          </a:p>
          <a:p>
            <a:pPr lvl="1"/>
            <a:r>
              <a:rPr lang="en-US" sz="2000" dirty="0" smtClean="0"/>
              <a:t>How often to you share to give/receive feedback?</a:t>
            </a:r>
          </a:p>
          <a:p>
            <a:pPr lvl="1"/>
            <a:r>
              <a:rPr lang="en-US" sz="2000" dirty="0" smtClean="0"/>
              <a:t>How far in advance does the work need to be shared?</a:t>
            </a:r>
          </a:p>
          <a:p>
            <a:pPr lvl="1"/>
            <a:r>
              <a:rPr lang="en-US" sz="2000" dirty="0" smtClean="0"/>
              <a:t>Where do you meet to write?</a:t>
            </a:r>
          </a:p>
          <a:p>
            <a:pPr lvl="1"/>
            <a:r>
              <a:rPr lang="en-US" sz="2000" dirty="0" smtClean="0"/>
              <a:t>Who facilitates? </a:t>
            </a:r>
            <a:endParaRPr lang="en-US" sz="1000" dirty="0" smtClean="0"/>
          </a:p>
          <a:p>
            <a:endParaRPr lang="en-US" sz="1000" dirty="0" smtClean="0"/>
          </a:p>
          <a:p>
            <a:r>
              <a:rPr lang="en-US" b="1" dirty="0" smtClean="0"/>
              <a:t>Celebrate and support one another’s success.</a:t>
            </a:r>
            <a:endParaRPr lang="en-US" b="1" dirty="0"/>
          </a:p>
          <a:p>
            <a:endParaRPr lang="en-US" dirty="0"/>
          </a:p>
        </p:txBody>
      </p:sp>
      <p:pic>
        <p:nvPicPr>
          <p:cNvPr id="6146" name="Picture 2" descr="http://www.unleashyourwritingpower.com/wp-content/uploads/2013/10/unleash-writing-gro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133600"/>
            <a:ext cx="3924300" cy="294322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470203"/>
      </p:ext>
    </p:extLst>
  </p:cSld>
  <p:clrMapOvr>
    <a:masterClrMapping/>
  </p:clrMapOvr>
  <p:transition spd="med">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On-Line Writing Support for You?</a:t>
            </a:r>
            <a:endParaRPr lang="en-US" dirty="0"/>
          </a:p>
        </p:txBody>
      </p:sp>
      <p:sp>
        <p:nvSpPr>
          <p:cNvPr id="3" name="Content Placeholder 2"/>
          <p:cNvSpPr>
            <a:spLocks noGrp="1"/>
          </p:cNvSpPr>
          <p:nvPr>
            <p:ph idx="1"/>
          </p:nvPr>
        </p:nvSpPr>
        <p:spPr/>
        <p:txBody>
          <a:bodyPr/>
          <a:lstStyle/>
          <a:p>
            <a:pPr marL="0" indent="0">
              <a:buNone/>
            </a:pPr>
            <a:r>
              <a:rPr lang="en-US" dirty="0" smtClean="0"/>
              <a:t>Editing support</a:t>
            </a:r>
          </a:p>
          <a:p>
            <a:r>
              <a:rPr lang="en-US" dirty="0" smtClean="0"/>
              <a:t>Grammarly.com (Cat suggested this)</a:t>
            </a:r>
          </a:p>
          <a:p>
            <a:endParaRPr lang="en-US" dirty="0" smtClean="0"/>
          </a:p>
          <a:p>
            <a:pPr marL="0" indent="0">
              <a:buNone/>
            </a:pPr>
            <a:r>
              <a:rPr lang="en-US" dirty="0" smtClean="0"/>
              <a:t>National Center for Faculty Diversity and Development</a:t>
            </a:r>
          </a:p>
          <a:p>
            <a:r>
              <a:rPr lang="en-US" dirty="0">
                <a:hlinkClick r:id="rId2"/>
              </a:rPr>
              <a:t>http://www.facultydiversity.org</a:t>
            </a:r>
            <a:r>
              <a:rPr lang="en-US" dirty="0" smtClean="0">
                <a:hlinkClick r:id="rId2"/>
              </a:rPr>
              <a:t>/</a:t>
            </a:r>
            <a:endParaRPr lang="en-US" dirty="0" smtClean="0"/>
          </a:p>
          <a:p>
            <a:r>
              <a:rPr lang="en-US" dirty="0" smtClean="0"/>
              <a:t>Online mentoring, multiple career stages</a:t>
            </a:r>
          </a:p>
          <a:p>
            <a:r>
              <a:rPr lang="en-US" dirty="0" smtClean="0"/>
              <a:t>14 day writing challenges</a:t>
            </a:r>
          </a:p>
          <a:p>
            <a:endParaRPr lang="en-US" dirty="0"/>
          </a:p>
          <a:p>
            <a:pPr marL="0" indent="0">
              <a:buNone/>
            </a:pPr>
            <a:r>
              <a:rPr lang="en-US" dirty="0" smtClean="0"/>
              <a:t>Academic Coaching and Writing</a:t>
            </a:r>
          </a:p>
          <a:p>
            <a:r>
              <a:rPr lang="en-US" dirty="0">
                <a:hlinkClick r:id="rId3"/>
              </a:rPr>
              <a:t>http://</a:t>
            </a:r>
            <a:r>
              <a:rPr lang="en-US" dirty="0" smtClean="0">
                <a:hlinkClick r:id="rId3"/>
              </a:rPr>
              <a:t>www.academiccoachingandwriting.org/academic-writing</a:t>
            </a:r>
            <a:endParaRPr lang="en-US" dirty="0" smtClean="0"/>
          </a:p>
          <a:p>
            <a:endParaRPr lang="en-US" dirty="0"/>
          </a:p>
        </p:txBody>
      </p:sp>
    </p:spTree>
    <p:extLst>
      <p:ext uri="{BB962C8B-B14F-4D97-AF65-F5344CB8AC3E}">
        <p14:creationId xmlns:p14="http://schemas.microsoft.com/office/powerpoint/2010/main" val="3856476808"/>
      </p:ext>
    </p:extLst>
  </p:cSld>
  <p:clrMapOvr>
    <a:masterClrMapping/>
  </p:clrMapOvr>
  <p:transition spd="med">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229600" cy="609600"/>
          </a:xfrm>
        </p:spPr>
        <p:txBody>
          <a:bodyPr/>
          <a:lstStyle/>
          <a:p>
            <a:r>
              <a:rPr lang="en-US" dirty="0" smtClean="0"/>
              <a:t>What other support is available to you?</a:t>
            </a:r>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494" t="9325" r="37876" b="10714"/>
          <a:stretch/>
        </p:blipFill>
        <p:spPr bwMode="auto">
          <a:xfrm>
            <a:off x="304800" y="1384134"/>
            <a:ext cx="5718629" cy="517995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248400" y="1384134"/>
            <a:ext cx="2590800" cy="5262979"/>
          </a:xfrm>
          <a:prstGeom prst="rect">
            <a:avLst/>
          </a:prstGeom>
          <a:solidFill>
            <a:srgbClr val="CACED6"/>
          </a:solidFill>
        </p:spPr>
        <p:txBody>
          <a:bodyPr wrap="square" rtlCol="0">
            <a:spAutoFit/>
          </a:bodyPr>
          <a:lstStyle/>
          <a:p>
            <a:pPr algn="ctr"/>
            <a:r>
              <a:rPr lang="en-US" b="1" u="sng" dirty="0" smtClean="0">
                <a:latin typeface="+mn-lt"/>
              </a:rPr>
              <a:t>Other Supports</a:t>
            </a:r>
          </a:p>
          <a:p>
            <a:endParaRPr lang="en-US" dirty="0" smtClean="0">
              <a:latin typeface="+mn-lt"/>
            </a:endParaRPr>
          </a:p>
          <a:p>
            <a:pPr algn="ctr"/>
            <a:r>
              <a:rPr lang="en-US" b="1" dirty="0" smtClean="0">
                <a:latin typeface="+mn-lt"/>
              </a:rPr>
              <a:t>Faculty &amp; Organizational Development Office</a:t>
            </a:r>
          </a:p>
          <a:p>
            <a:pPr algn="ctr"/>
            <a:endParaRPr lang="en-US" b="1" dirty="0" smtClean="0">
              <a:latin typeface="+mn-lt"/>
            </a:endParaRPr>
          </a:p>
          <a:p>
            <a:pPr algn="ctr"/>
            <a:r>
              <a:rPr lang="en-US" b="1" dirty="0" smtClean="0">
                <a:latin typeface="+mn-lt"/>
              </a:rPr>
              <a:t>Center for Teaching and Learning</a:t>
            </a:r>
            <a:endParaRPr lang="en-US" b="1" dirty="0">
              <a:latin typeface="+mn-lt"/>
            </a:endParaRPr>
          </a:p>
          <a:p>
            <a:pPr algn="ctr"/>
            <a:endParaRPr lang="en-US" b="1" dirty="0">
              <a:latin typeface="+mn-lt"/>
            </a:endParaRPr>
          </a:p>
          <a:p>
            <a:pPr algn="ctr"/>
            <a:r>
              <a:rPr lang="en-US" b="1" dirty="0" smtClean="0">
                <a:latin typeface="+mn-lt"/>
              </a:rPr>
              <a:t>Subject Area Libraries</a:t>
            </a:r>
          </a:p>
          <a:p>
            <a:endParaRPr lang="en-US" dirty="0">
              <a:latin typeface="+mn-lt"/>
            </a:endParaRPr>
          </a:p>
        </p:txBody>
      </p:sp>
    </p:spTree>
    <p:extLst>
      <p:ext uri="{BB962C8B-B14F-4D97-AF65-F5344CB8AC3E}">
        <p14:creationId xmlns:p14="http://schemas.microsoft.com/office/powerpoint/2010/main" val="2811580213"/>
      </p:ext>
    </p:extLst>
  </p:cSld>
  <p:clrMapOvr>
    <a:masterClrMapping/>
  </p:clrMapOvr>
  <p:transition spd="med">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algn="ctr"/>
            <a:r>
              <a:rPr lang="en-US" dirty="0" smtClean="0">
                <a:ea typeface="ＭＳ Ｐゴシック" pitchFamily="34" charset="-128"/>
              </a:rPr>
              <a:t>Questions and Answers</a:t>
            </a:r>
          </a:p>
        </p:txBody>
      </p:sp>
      <p:sp>
        <p:nvSpPr>
          <p:cNvPr id="63491" name="Content Placeholder 2"/>
          <p:cNvSpPr>
            <a:spLocks noGrp="1"/>
          </p:cNvSpPr>
          <p:nvPr>
            <p:ph idx="1"/>
          </p:nvPr>
        </p:nvSpPr>
        <p:spPr/>
        <p:txBody>
          <a:bodyPr/>
          <a:lstStyle/>
          <a:p>
            <a:pPr marL="0" indent="0" algn="ctr">
              <a:buFontTx/>
              <a:buNone/>
            </a:pPr>
            <a:endParaRPr lang="en-US" sz="2400" dirty="0" smtClean="0">
              <a:ea typeface="ＭＳ Ｐゴシック" pitchFamily="34" charset="-128"/>
            </a:endParaRPr>
          </a:p>
          <a:p>
            <a:pPr marL="0" indent="0" algn="ctr">
              <a:buFontTx/>
              <a:buNone/>
            </a:pPr>
            <a:endParaRPr lang="en-US" sz="2400" b="1" dirty="0" smtClean="0">
              <a:solidFill>
                <a:srgbClr val="18453B"/>
              </a:solidFill>
              <a:ea typeface="ＭＳ Ｐゴシック" pitchFamily="34" charset="-128"/>
            </a:endParaRPr>
          </a:p>
          <a:p>
            <a:pPr marL="0" indent="0" algn="ctr">
              <a:buFontTx/>
              <a:buNone/>
            </a:pPr>
            <a:endParaRPr lang="en-US" sz="2400" b="1" dirty="0">
              <a:solidFill>
                <a:srgbClr val="18453B"/>
              </a:solidFill>
              <a:ea typeface="ＭＳ Ｐゴシック" pitchFamily="34" charset="-128"/>
            </a:endParaRPr>
          </a:p>
          <a:p>
            <a:pPr marL="0" indent="0" algn="ctr">
              <a:buFontTx/>
              <a:buNone/>
            </a:pPr>
            <a:endParaRPr lang="en-US" sz="2400" b="1" dirty="0" smtClean="0">
              <a:solidFill>
                <a:srgbClr val="18453B"/>
              </a:solidFill>
              <a:ea typeface="ＭＳ Ｐゴシック" pitchFamily="34" charset="-128"/>
            </a:endParaRPr>
          </a:p>
          <a:p>
            <a:pPr marL="0" indent="0" algn="ctr">
              <a:buFontTx/>
              <a:buNone/>
            </a:pPr>
            <a:endParaRPr lang="en-US" sz="2400" b="1" dirty="0">
              <a:solidFill>
                <a:srgbClr val="18453B"/>
              </a:solidFill>
              <a:ea typeface="ＭＳ Ｐゴシック" pitchFamily="34" charset="-128"/>
            </a:endParaRPr>
          </a:p>
          <a:p>
            <a:pPr marL="0" indent="0" algn="ctr">
              <a:buFontTx/>
              <a:buNone/>
            </a:pPr>
            <a:endParaRPr lang="en-US" sz="2400" b="1" dirty="0" smtClean="0">
              <a:solidFill>
                <a:srgbClr val="18453B"/>
              </a:solidFill>
              <a:ea typeface="ＭＳ Ｐゴシック" pitchFamily="34" charset="-128"/>
            </a:endParaRPr>
          </a:p>
          <a:p>
            <a:pPr marL="0" indent="0" algn="ctr">
              <a:buFontTx/>
              <a:buNone/>
            </a:pPr>
            <a:endParaRPr lang="en-US" sz="2400" b="1" dirty="0">
              <a:solidFill>
                <a:srgbClr val="18453B"/>
              </a:solidFill>
              <a:ea typeface="ＭＳ Ｐゴシック" pitchFamily="34" charset="-128"/>
            </a:endParaRPr>
          </a:p>
          <a:p>
            <a:pPr marL="0" indent="0" algn="ctr">
              <a:buFontTx/>
              <a:buNone/>
            </a:pPr>
            <a:endParaRPr lang="en-US" sz="2400" b="1" dirty="0" smtClean="0">
              <a:solidFill>
                <a:srgbClr val="18453B"/>
              </a:solidFill>
              <a:ea typeface="ＭＳ Ｐゴシック" pitchFamily="34" charset="-128"/>
            </a:endParaRPr>
          </a:p>
          <a:p>
            <a:pPr marL="0" indent="0" algn="ctr">
              <a:buFontTx/>
              <a:buNone/>
            </a:pPr>
            <a:endParaRPr lang="en-US" sz="2400" b="1" dirty="0">
              <a:solidFill>
                <a:srgbClr val="18453B"/>
              </a:solidFill>
              <a:ea typeface="ＭＳ Ｐゴシック" pitchFamily="34" charset="-128"/>
            </a:endParaRPr>
          </a:p>
          <a:p>
            <a:pPr marL="0" indent="0" algn="ctr">
              <a:buFontTx/>
              <a:buNone/>
            </a:pPr>
            <a:endParaRPr lang="en-US" sz="2400" b="1" dirty="0" smtClean="0">
              <a:solidFill>
                <a:srgbClr val="18453B"/>
              </a:solidFill>
              <a:ea typeface="ＭＳ Ｐゴシック" pitchFamily="34" charset="-128"/>
            </a:endParaRPr>
          </a:p>
          <a:p>
            <a:pPr marL="0" indent="0" algn="ctr">
              <a:buFontTx/>
              <a:buNone/>
            </a:pPr>
            <a:r>
              <a:rPr lang="en-US" sz="2400" b="1" dirty="0" smtClean="0">
                <a:solidFill>
                  <a:srgbClr val="18453B"/>
                </a:solidFill>
                <a:ea typeface="ＭＳ Ｐゴシック" pitchFamily="34" charset="-128"/>
              </a:rPr>
              <a:t>Thank You!</a:t>
            </a:r>
          </a:p>
        </p:txBody>
      </p:sp>
      <p:pic>
        <p:nvPicPr>
          <p:cNvPr id="4" name="Picture 2" descr="Word art image with large letter Q and A to indicate it is time for questions and answers."/>
          <p:cNvPicPr>
            <a:picLocks noChangeAspect="1" noChangeArrowheads="1"/>
          </p:cNvPicPr>
          <p:nvPr/>
        </p:nvPicPr>
        <p:blipFill>
          <a:blip r:embed="rId3" cstate="print"/>
          <a:srcRect/>
          <a:stretch>
            <a:fillRect/>
          </a:stretch>
        </p:blipFill>
        <p:spPr bwMode="auto">
          <a:xfrm>
            <a:off x="0" y="1820333"/>
            <a:ext cx="9144000" cy="3404681"/>
          </a:xfrm>
          <a:prstGeom prst="rect">
            <a:avLst/>
          </a:prstGeom>
          <a:noFill/>
        </p:spPr>
      </p:pic>
    </p:spTree>
  </p:cSld>
  <p:clrMapOvr>
    <a:masterClrMapping/>
  </p:clrMapOvr>
  <p:transition spd="med">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91490"/>
            <a:ext cx="8229600" cy="609600"/>
          </a:xfrm>
        </p:spPr>
        <p:txBody>
          <a:bodyPr/>
          <a:lstStyle/>
          <a:p>
            <a:r>
              <a:rPr lang="en-US" dirty="0" smtClean="0"/>
              <a:t>References</a:t>
            </a:r>
            <a:endParaRPr lang="en-US" dirty="0"/>
          </a:p>
        </p:txBody>
      </p:sp>
      <p:sp>
        <p:nvSpPr>
          <p:cNvPr id="6" name="Content Placeholder 5"/>
          <p:cNvSpPr>
            <a:spLocks noGrp="1"/>
          </p:cNvSpPr>
          <p:nvPr>
            <p:ph idx="1"/>
          </p:nvPr>
        </p:nvSpPr>
        <p:spPr>
          <a:xfrm>
            <a:off x="457200" y="1101090"/>
            <a:ext cx="8469630" cy="4495800"/>
          </a:xfrm>
        </p:spPr>
        <p:txBody>
          <a:bodyPr/>
          <a:lstStyle/>
          <a:p>
            <a:pPr marL="231775" indent="-231775">
              <a:buNone/>
            </a:pPr>
            <a:r>
              <a:rPr lang="en-US" sz="1800" dirty="0"/>
              <a:t>Ahmed, S. M., &amp; Palermo, A. S. (2010, August). Community engagement in research: Frameworks for education and peer review. </a:t>
            </a:r>
            <a:r>
              <a:rPr lang="en-US" sz="1800" i="1" dirty="0"/>
              <a:t>American Journal of Public Health 100</a:t>
            </a:r>
            <a:r>
              <a:rPr lang="en-US" sz="1800" dirty="0"/>
              <a:t>(8), 1380-1387.</a:t>
            </a:r>
          </a:p>
          <a:p>
            <a:pPr marL="231775" indent="-231775">
              <a:buNone/>
            </a:pPr>
            <a:r>
              <a:rPr lang="en-US" sz="1800" dirty="0" err="1"/>
              <a:t>Anfara</a:t>
            </a:r>
            <a:r>
              <a:rPr lang="en-US" sz="1800" dirty="0"/>
              <a:t>, V. A., Brown, K. M., &amp; </a:t>
            </a:r>
            <a:r>
              <a:rPr lang="en-US" sz="1800" dirty="0" err="1"/>
              <a:t>Mangione</a:t>
            </a:r>
            <a:r>
              <a:rPr lang="en-US" sz="1800" dirty="0"/>
              <a:t>, T. L. (2002). Qualitative analysis on stage: Making the research process more public. </a:t>
            </a:r>
            <a:r>
              <a:rPr lang="en-US" sz="1800" i="1" dirty="0"/>
              <a:t>Educational Research 31, </a:t>
            </a:r>
            <a:r>
              <a:rPr lang="en-US" sz="1800" dirty="0"/>
              <a:t>28-38.</a:t>
            </a:r>
          </a:p>
          <a:p>
            <a:pPr marL="231775" indent="-231775">
              <a:buNone/>
            </a:pPr>
            <a:r>
              <a:rPr lang="en-US" sz="1800" dirty="0" smtClean="0"/>
              <a:t>Belcher, W. L. (2009). </a:t>
            </a:r>
            <a:r>
              <a:rPr lang="en-US" sz="1800" i="1" dirty="0" smtClean="0"/>
              <a:t>Writing your journal article in 12 weeks</a:t>
            </a:r>
            <a:r>
              <a:rPr lang="en-US" sz="1800" dirty="0" smtClean="0"/>
              <a:t>. Thousand Oaks, CA: Sage Publications.</a:t>
            </a:r>
          </a:p>
          <a:p>
            <a:pPr marL="231775" indent="-231775">
              <a:buNone/>
            </a:pPr>
            <a:r>
              <a:rPr lang="en-US" sz="1800" dirty="0" smtClean="0"/>
              <a:t>Bordeaux</a:t>
            </a:r>
            <a:r>
              <a:rPr lang="en-US" sz="1800" dirty="0"/>
              <a:t>, B. C., Wiley, C., </a:t>
            </a:r>
            <a:r>
              <a:rPr lang="en-US" sz="1800" dirty="0" err="1"/>
              <a:t>Tandon</a:t>
            </a:r>
            <a:r>
              <a:rPr lang="en-US" sz="1800" dirty="0"/>
              <a:t>, S. D., &amp; Horowitz, C. R. (2007). Guidelines for writing manuscripts about community-based participatory research for peer-reviewed journals. </a:t>
            </a:r>
            <a:r>
              <a:rPr lang="en-US" sz="1800" i="1" dirty="0"/>
              <a:t>Progress in</a:t>
            </a:r>
            <a:r>
              <a:rPr lang="en-US" sz="1800" dirty="0"/>
              <a:t> </a:t>
            </a:r>
            <a:r>
              <a:rPr lang="en-US" sz="1800" i="1" dirty="0"/>
              <a:t>Community Health Partnerships: Research, Education, and Action 1</a:t>
            </a:r>
            <a:r>
              <a:rPr lang="en-US" sz="1800" dirty="0"/>
              <a:t>(3), 281-288.</a:t>
            </a:r>
          </a:p>
          <a:p>
            <a:pPr marL="231775" indent="-231775">
              <a:buNone/>
            </a:pPr>
            <a:r>
              <a:rPr lang="en-US" sz="1800" dirty="0" err="1"/>
              <a:t>Caulley</a:t>
            </a:r>
            <a:r>
              <a:rPr lang="en-US" sz="1800" dirty="0"/>
              <a:t>, D. N. (2008). Making research reports less boring: The techniques of writing creative nonfiction. </a:t>
            </a:r>
            <a:r>
              <a:rPr lang="en-US" sz="1800" i="1" dirty="0"/>
              <a:t>Qualitative Inquiry 14</a:t>
            </a:r>
            <a:r>
              <a:rPr lang="en-US" sz="1800" dirty="0"/>
              <a:t>(3), 424-449</a:t>
            </a:r>
            <a:r>
              <a:rPr lang="en-US" sz="1800" dirty="0" smtClean="0"/>
              <a:t>.</a:t>
            </a:r>
          </a:p>
          <a:p>
            <a:pPr marL="231775" indent="-231775">
              <a:buNone/>
            </a:pPr>
            <a:r>
              <a:rPr lang="en-US" sz="1800" dirty="0" err="1"/>
              <a:t>Forchuk</a:t>
            </a:r>
            <a:r>
              <a:rPr lang="en-US" sz="1800" dirty="0"/>
              <a:t>, C., &amp; Meier, A. (2014). The article idea chart: A participatory action research tool to aid involvement in dissemination. </a:t>
            </a:r>
            <a:r>
              <a:rPr lang="en-US" sz="1800" i="1" dirty="0"/>
              <a:t>Gateways: International Journal of Community Research and Engagement 7</a:t>
            </a:r>
            <a:r>
              <a:rPr lang="en-US" sz="1800" dirty="0"/>
              <a:t>(1), 157-163.</a:t>
            </a:r>
          </a:p>
          <a:p>
            <a:pPr marL="231775" indent="-231775">
              <a:buNone/>
            </a:pPr>
            <a:endParaRPr lang="en-US" sz="1800" dirty="0"/>
          </a:p>
          <a:p>
            <a:endParaRPr lang="en-US" sz="1800" dirty="0"/>
          </a:p>
        </p:txBody>
      </p:sp>
    </p:spTree>
    <p:extLst>
      <p:ext uri="{BB962C8B-B14F-4D97-AF65-F5344CB8AC3E}">
        <p14:creationId xmlns:p14="http://schemas.microsoft.com/office/powerpoint/2010/main" val="2101528107"/>
      </p:ext>
    </p:extLst>
  </p:cSld>
  <p:clrMapOvr>
    <a:masterClrMapping/>
  </p:clrMapOvr>
  <p:transition spd="med">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lstStyle/>
          <a:p>
            <a:r>
              <a:rPr lang="en-US" dirty="0" smtClean="0"/>
              <a:t>References, Continued</a:t>
            </a:r>
            <a:endParaRPr lang="en-US" dirty="0"/>
          </a:p>
        </p:txBody>
      </p:sp>
      <p:sp>
        <p:nvSpPr>
          <p:cNvPr id="4" name="Content Placeholder 3"/>
          <p:cNvSpPr>
            <a:spLocks noGrp="1"/>
          </p:cNvSpPr>
          <p:nvPr>
            <p:ph idx="1"/>
          </p:nvPr>
        </p:nvSpPr>
        <p:spPr>
          <a:xfrm>
            <a:off x="381000" y="1295400"/>
            <a:ext cx="8229600" cy="2209800"/>
          </a:xfrm>
        </p:spPr>
        <p:txBody>
          <a:bodyPr/>
          <a:lstStyle/>
          <a:p>
            <a:pPr>
              <a:spcBef>
                <a:spcPts val="0"/>
              </a:spcBef>
              <a:spcAft>
                <a:spcPts val="0"/>
              </a:spcAft>
              <a:buNone/>
            </a:pPr>
            <a:r>
              <a:rPr lang="en-US" sz="1800" dirty="0"/>
              <a:t>Franz, N. K. (2011). Tips for constructing a promotion and tenure dossier that documents engaged scholarship endeavors. </a:t>
            </a:r>
            <a:r>
              <a:rPr lang="en-US" sz="1800" i="1" dirty="0"/>
              <a:t>Journal of Higher Education Outreach and Engagement 15</a:t>
            </a:r>
            <a:r>
              <a:rPr lang="en-US" sz="1800" dirty="0"/>
              <a:t>(3), </a:t>
            </a:r>
            <a:r>
              <a:rPr lang="en-US" sz="1800" dirty="0" smtClean="0"/>
              <a:t>15-29.</a:t>
            </a:r>
          </a:p>
          <a:p>
            <a:pPr>
              <a:spcBef>
                <a:spcPts val="0"/>
              </a:spcBef>
              <a:spcAft>
                <a:spcPts val="0"/>
              </a:spcAft>
              <a:buNone/>
            </a:pPr>
            <a:r>
              <a:rPr lang="en-US" sz="1800" dirty="0" smtClean="0"/>
              <a:t>Goodson, P. (2012). </a:t>
            </a:r>
            <a:r>
              <a:rPr lang="en-US" sz="1800" i="1" dirty="0" smtClean="0"/>
              <a:t>Becoming an academic writer: 50 exercises for paced, productive, and powerful writing</a:t>
            </a:r>
            <a:r>
              <a:rPr lang="en-US" sz="1800" dirty="0" smtClean="0"/>
              <a:t>. Thousand Oaks, CA: Sage Publishers.</a:t>
            </a:r>
          </a:p>
          <a:p>
            <a:pPr marL="231775" indent="-231775">
              <a:spcBef>
                <a:spcPts val="0"/>
              </a:spcBef>
              <a:spcAft>
                <a:spcPts val="0"/>
              </a:spcAft>
              <a:buNone/>
            </a:pPr>
            <a:r>
              <a:rPr lang="en-US" sz="1800" dirty="0" err="1" smtClean="0"/>
              <a:t>LaMott</a:t>
            </a:r>
            <a:r>
              <a:rPr lang="en-US" sz="1800" dirty="0" smtClean="0"/>
              <a:t>, A. (1995). </a:t>
            </a:r>
            <a:r>
              <a:rPr lang="en-US" sz="1800" i="1" dirty="0" smtClean="0"/>
              <a:t>Bird by bird: Some instructions on writing and life</a:t>
            </a:r>
            <a:r>
              <a:rPr lang="en-US" sz="1800" dirty="0" smtClean="0"/>
              <a:t>. </a:t>
            </a:r>
            <a:r>
              <a:rPr lang="en-US" sz="1800" dirty="0" err="1" smtClean="0"/>
              <a:t>Harpswell</a:t>
            </a:r>
            <a:r>
              <a:rPr lang="en-US" sz="1800" dirty="0" smtClean="0"/>
              <a:t>, ME: Anchor.</a:t>
            </a:r>
          </a:p>
          <a:p>
            <a:pPr marL="231775" indent="-231775">
              <a:buNone/>
            </a:pPr>
            <a:r>
              <a:rPr lang="en-US" sz="1800" dirty="0" smtClean="0"/>
              <a:t>Owen, W. J. (2006, February 6). In </a:t>
            </a:r>
            <a:r>
              <a:rPr lang="en-US" sz="1800" dirty="0"/>
              <a:t>defense of the least publishable unit” </a:t>
            </a:r>
            <a:r>
              <a:rPr lang="en-US" sz="1800" i="1" dirty="0"/>
              <a:t>Chronicle of Higher </a:t>
            </a:r>
            <a:r>
              <a:rPr lang="en-US" sz="1800" i="1" dirty="0" smtClean="0"/>
              <a:t>Education</a:t>
            </a:r>
            <a:r>
              <a:rPr lang="en-US" sz="1800" dirty="0"/>
              <a:t>.</a:t>
            </a:r>
          </a:p>
          <a:p>
            <a:pPr marL="231775" indent="-231775">
              <a:buNone/>
            </a:pPr>
            <a:r>
              <a:rPr lang="en-US" sz="1800" dirty="0" smtClean="0"/>
              <a:t>Smith</a:t>
            </a:r>
            <a:r>
              <a:rPr lang="en-US" sz="1800" dirty="0"/>
              <a:t>, L., </a:t>
            </a:r>
            <a:r>
              <a:rPr lang="en-US" sz="1800" dirty="0" err="1"/>
              <a:t>Rosenzweig</a:t>
            </a:r>
            <a:r>
              <a:rPr lang="en-US" sz="1800" dirty="0"/>
              <a:t>, L., &amp; Schmidt, M. (2010). Best practices in the reporting of participatory action research: Embracing both the forest and the trees. </a:t>
            </a:r>
            <a:r>
              <a:rPr lang="en-US" sz="1800" i="1" dirty="0"/>
              <a:t>The Counseling Psychologist 38</a:t>
            </a:r>
            <a:r>
              <a:rPr lang="en-US" sz="1800" dirty="0"/>
              <a:t>(8), 1115-1138.</a:t>
            </a:r>
          </a:p>
          <a:p>
            <a:pPr marL="231775" indent="-231775">
              <a:buNone/>
            </a:pPr>
            <a:r>
              <a:rPr lang="en-US" sz="1800" dirty="0" smtClean="0"/>
              <a:t>Thomson, P., &amp; </a:t>
            </a:r>
            <a:r>
              <a:rPr lang="en-US" sz="1800" dirty="0" err="1" smtClean="0"/>
              <a:t>Kamler</a:t>
            </a:r>
            <a:r>
              <a:rPr lang="en-US" sz="1800" dirty="0" smtClean="0"/>
              <a:t>, B. (2012). </a:t>
            </a:r>
            <a:r>
              <a:rPr lang="en-US" sz="1800" i="1" dirty="0" smtClean="0"/>
              <a:t>Writing for peer reviewed journals</a:t>
            </a:r>
            <a:r>
              <a:rPr lang="en-US" sz="1800" dirty="0" smtClean="0"/>
              <a:t>. New York, NY: Routledge.</a:t>
            </a:r>
          </a:p>
          <a:p>
            <a:pPr marL="231775" indent="-231775">
              <a:buNone/>
            </a:pPr>
            <a:r>
              <a:rPr lang="en-US" sz="1800" dirty="0" err="1" smtClean="0"/>
              <a:t>Zaruba</a:t>
            </a:r>
            <a:r>
              <a:rPr lang="en-US" sz="1800" dirty="0"/>
              <a:t>, K. E., </a:t>
            </a:r>
            <a:r>
              <a:rPr lang="en-US" sz="1800" dirty="0" err="1"/>
              <a:t>Toma</a:t>
            </a:r>
            <a:r>
              <a:rPr lang="en-US" sz="1800" dirty="0"/>
              <a:t>, D., &amp; Stark, J. S. (1996). Criteria used for qualitative research in the refereeing process. </a:t>
            </a:r>
            <a:r>
              <a:rPr lang="en-US" sz="1800" i="1" dirty="0"/>
              <a:t>The Review of Higher Education 19</a:t>
            </a:r>
            <a:r>
              <a:rPr lang="en-US" sz="1800" dirty="0"/>
              <a:t>(4), 435-460. </a:t>
            </a:r>
          </a:p>
        </p:txBody>
      </p:sp>
    </p:spTree>
    <p:extLst>
      <p:ext uri="{BB962C8B-B14F-4D97-AF65-F5344CB8AC3E}">
        <p14:creationId xmlns:p14="http://schemas.microsoft.com/office/powerpoint/2010/main" val="3393475047"/>
      </p:ext>
    </p:extLst>
  </p:cSld>
  <p:clrMapOvr>
    <a:masterClrMapping/>
  </p:clrMapOvr>
  <p:transition spd="med">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Next Time To Do List</a:t>
            </a:r>
            <a:endParaRPr lang="en-US" dirty="0"/>
          </a:p>
        </p:txBody>
      </p:sp>
      <p:pic>
        <p:nvPicPr>
          <p:cNvPr id="1027"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8683" t="23608" r="18099" b="14294"/>
          <a:stretch/>
        </p:blipFill>
        <p:spPr bwMode="auto">
          <a:xfrm>
            <a:off x="346363" y="1676400"/>
            <a:ext cx="8416637" cy="46482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3091225"/>
      </p:ext>
    </p:extLst>
  </p:cSld>
  <p:clrMapOvr>
    <a:masterClrMapping/>
  </p:clrMapOvr>
  <p:transition spd="med">
    <p:wipe/>
  </p:transition>
  <p:timing>
    <p:tnLst>
      <p:par>
        <p:cTn id="1" dur="indefinite" restart="never" nodeType="tmRoot"/>
      </p:par>
    </p:tnLst>
  </p:timing>
</p:sld>
</file>

<file path=ppt/theme/theme1.xml><?xml version="1.0" encoding="utf-8"?>
<a:theme xmlns:a="http://schemas.openxmlformats.org/drawingml/2006/main" name="UOE2014">
  <a:themeElements>
    <a:clrScheme name="UOE Color Theme">
      <a:dk1>
        <a:srgbClr val="464646"/>
      </a:dk1>
      <a:lt1>
        <a:sysClr val="window" lastClr="FFFFFF"/>
      </a:lt1>
      <a:dk2>
        <a:srgbClr val="18453B"/>
      </a:dk2>
      <a:lt2>
        <a:srgbClr val="EEECE1"/>
      </a:lt2>
      <a:accent1>
        <a:srgbClr val="044C7F"/>
      </a:accent1>
      <a:accent2>
        <a:srgbClr val="9E0B0F"/>
      </a:accent2>
      <a:accent3>
        <a:srgbClr val="3C9C2A"/>
      </a:accent3>
      <a:accent4>
        <a:srgbClr val="615083"/>
      </a:accent4>
      <a:accent5>
        <a:srgbClr val="007B82"/>
      </a:accent5>
      <a:accent6>
        <a:srgbClr val="F16027"/>
      </a:accent6>
      <a:hlink>
        <a:srgbClr val="3C9C2A"/>
      </a:hlink>
      <a:folHlink>
        <a:srgbClr val="3C9C2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76903"/>
        </a:hlink>
        <a:folHlink>
          <a:srgbClr val="99CC0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76903"/>
        </a:hlink>
        <a:folHlink>
          <a:srgbClr val="47690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7959</TotalTime>
  <Words>5594</Words>
  <Application>Microsoft Office PowerPoint</Application>
  <PresentationFormat>Letter Paper (8.5x11 in)</PresentationFormat>
  <Paragraphs>854</Paragraphs>
  <Slides>89</Slides>
  <Notes>41</Notes>
  <HiddenSlides>2</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99" baseType="lpstr">
      <vt:lpstr>ＭＳ Ｐゴシック</vt:lpstr>
      <vt:lpstr>Arial</vt:lpstr>
      <vt:lpstr>Calibri</vt:lpstr>
      <vt:lpstr>Century Gothic</vt:lpstr>
      <vt:lpstr>Georgia</vt:lpstr>
      <vt:lpstr>Symbol</vt:lpstr>
      <vt:lpstr>Times</vt:lpstr>
      <vt:lpstr>Times New Roman</vt:lpstr>
      <vt:lpstr>UOE2014</vt:lpstr>
      <vt:lpstr>Slide</vt:lpstr>
      <vt:lpstr>Publishing Your Community Engaged Scholarship</vt:lpstr>
      <vt:lpstr>GET ORGANIZED TO WRITE</vt:lpstr>
      <vt:lpstr>Reflect For a Moment</vt:lpstr>
      <vt:lpstr>The Power of Habit</vt:lpstr>
      <vt:lpstr>Armature, Details, &amp; Editing</vt:lpstr>
      <vt:lpstr>The Art of the Gentle No</vt:lpstr>
      <vt:lpstr>Where and When to Write</vt:lpstr>
      <vt:lpstr>Each Time You Write</vt:lpstr>
      <vt:lpstr>Example: Next Time To Do List</vt:lpstr>
      <vt:lpstr>Example: Track Changes Revision Notes</vt:lpstr>
      <vt:lpstr>Reflect for a Moment</vt:lpstr>
      <vt:lpstr>IMPORTANCE OF SITUATING YOURSELF IN BROADER SCHOLARLY DISCOURSE</vt:lpstr>
      <vt:lpstr>PowerPoint Presentation</vt:lpstr>
      <vt:lpstr>PowerPoint Presentation</vt:lpstr>
      <vt:lpstr>Starting with Foundational Scholarship</vt:lpstr>
      <vt:lpstr>Foundational Scholarship is…</vt:lpstr>
      <vt:lpstr>PowerPoint Presentation</vt:lpstr>
      <vt:lpstr>Man Up article in JCES:  Example of Foundational Scholarship </vt:lpstr>
      <vt:lpstr>Examples: Theoretical Foundations &amp; Conceptual Frameworks</vt:lpstr>
      <vt:lpstr>Linking Back to Foundational Scholarship</vt:lpstr>
      <vt:lpstr>Recognizing &amp; Representing Decision-Making Power and Voice in Your Community-Engaged Process</vt:lpstr>
      <vt:lpstr>The Degree of Collaboration Abacus Tool</vt:lpstr>
      <vt:lpstr>Abacus Tool:  The Sides</vt:lpstr>
      <vt:lpstr>Abacus Tool: The Rungs</vt:lpstr>
      <vt:lpstr>CE Research Abacus</vt:lpstr>
      <vt:lpstr>CE Teaching &amp; Learning For Credit Abacus</vt:lpstr>
      <vt:lpstr>CE Teaching &amp; Learning Not for Credit Abacus</vt:lpstr>
      <vt:lpstr>Abacus Tool: The Beads</vt:lpstr>
      <vt:lpstr>The Matter of Origins  Degree of Collaboration Abacus</vt:lpstr>
      <vt:lpstr>When To Use The Abacus Tool</vt:lpstr>
      <vt:lpstr>When to Use the Abacus Tool, continued</vt:lpstr>
      <vt:lpstr>When to Use the Abacus Tool, continued</vt:lpstr>
      <vt:lpstr>IDENTIFY YOUR LEAST PUBLISHABLE UNITS</vt:lpstr>
      <vt:lpstr>Unfurling Your Project or Experience</vt:lpstr>
      <vt:lpstr>Unfurling Examples</vt:lpstr>
      <vt:lpstr>Amy Wade at Ohio State University</vt:lpstr>
      <vt:lpstr>Wade’s Dissertation Unfurling Worksheet</vt:lpstr>
      <vt:lpstr>Diane’s RPT Study Team</vt:lpstr>
      <vt:lpstr>Doberneck’s RPT Study Unfurling Worksheet</vt:lpstr>
      <vt:lpstr>Diane’s Dance Exchange Research Team</vt:lpstr>
      <vt:lpstr>Doberneck’s Dance Exchange Research Team Unfurling Worksheet</vt:lpstr>
      <vt:lpstr>Franz’s “How Farmers Learn” Project</vt:lpstr>
      <vt:lpstr>Franz’s Unfurling Worksheet</vt:lpstr>
      <vt:lpstr>Unfurling Your CES Project Worksheet</vt:lpstr>
      <vt:lpstr>Activity 1: Disciplinary Journal Search </vt:lpstr>
      <vt:lpstr>Prioritize After You’ve Unfurled</vt:lpstr>
      <vt:lpstr>FINDING YOUR “JOURNAL FIT”</vt:lpstr>
      <vt:lpstr>Selecting an Interdisciplinary CES Journal for Your Article</vt:lpstr>
      <vt:lpstr>Key Considerations At the Start</vt:lpstr>
      <vt:lpstr>More Key Considerations</vt:lpstr>
      <vt:lpstr>Read &amp; Explore</vt:lpstr>
      <vt:lpstr>Other Finding “Your Fit” Considerations</vt:lpstr>
      <vt:lpstr>Other Finding “Your Fit” Considerations</vt:lpstr>
      <vt:lpstr>Activity 2: Practice Unfurling a Project</vt:lpstr>
      <vt:lpstr>Journal Exploration and  Deeper Exploration Worksheet</vt:lpstr>
      <vt:lpstr>More Resource for Unfurling &amp; Publishing</vt:lpstr>
      <vt:lpstr>What’s Unique about Publishing Community Engaged Scholarship?</vt:lpstr>
      <vt:lpstr>Plan Ahead (Smith &amp; et al, 2010, pg. 1124)</vt:lpstr>
      <vt:lpstr>Convey the Key Elements of the Project (Smith &amp; et al, 2010, pg. 1124)</vt:lpstr>
      <vt:lpstr>Convey the Experiences of the Co-Researchers (Smith &amp; et al, 2010, pg. 1124)</vt:lpstr>
      <vt:lpstr>Address Challenges, Pitfalls, &amp; Limitations (Smith &amp; et al, 2010, pg. 1124)</vt:lpstr>
      <vt:lpstr>WRITING WITH COMMUNITY PARTNERS</vt:lpstr>
      <vt:lpstr>Common Sections for Community Partner Contributions</vt:lpstr>
      <vt:lpstr>Article Idea Chart  For use w/Com Partners and Teams </vt:lpstr>
      <vt:lpstr>Article Idea Example From Article</vt:lpstr>
      <vt:lpstr>MANAGING THE WRITING, SUBMISSION, &amp; REVISION PROCESS</vt:lpstr>
      <vt:lpstr>PHASE YOUR WRITING</vt:lpstr>
      <vt:lpstr>LaMott’s Advice</vt:lpstr>
      <vt:lpstr>Example: Tracking Progress on Multiple Research to Writing Projects</vt:lpstr>
      <vt:lpstr>Press Submit</vt:lpstr>
      <vt:lpstr>Celebrate</vt:lpstr>
      <vt:lpstr>Revise and Resubmit</vt:lpstr>
      <vt:lpstr>Example: Revise &amp; Resubmit Table</vt:lpstr>
      <vt:lpstr>Example: Edited Words and Xs Revision</vt:lpstr>
      <vt:lpstr>Celebrate Again</vt:lpstr>
      <vt:lpstr>Reflect for a Moment</vt:lpstr>
      <vt:lpstr>More Resources</vt:lpstr>
      <vt:lpstr>More Resources, Continued</vt:lpstr>
      <vt:lpstr>More Resources from P2P Colleagues</vt:lpstr>
      <vt:lpstr>Penn State (Free) Resource on Publishing</vt:lpstr>
      <vt:lpstr>Peer Review for Non-Journal Articles</vt:lpstr>
      <vt:lpstr>Community Engagement Friendly Book Publishers—Stylus &amp; Campus Compact</vt:lpstr>
      <vt:lpstr>MSU Press</vt:lpstr>
      <vt:lpstr>Is a Writing Group For You?</vt:lpstr>
      <vt:lpstr>Is On-Line Writing Support for You?</vt:lpstr>
      <vt:lpstr>What other support is available to you?</vt:lpstr>
      <vt:lpstr>Questions and Answers</vt:lpstr>
      <vt:lpstr>References</vt:lpstr>
      <vt:lpstr>References, Continued</vt:lpstr>
    </vt:vector>
  </TitlesOfParts>
  <Company>University Outreach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Linda Chapel Jackson</dc:creator>
  <cp:lastModifiedBy>Diane Doberneck</cp:lastModifiedBy>
  <cp:revision>877</cp:revision>
  <cp:lastPrinted>2016-10-17T15:51:41Z</cp:lastPrinted>
  <dcterms:created xsi:type="dcterms:W3CDTF">2010-02-16T18:44:32Z</dcterms:created>
  <dcterms:modified xsi:type="dcterms:W3CDTF">2016-11-02T14:34:24Z</dcterms:modified>
</cp:coreProperties>
</file>